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2" r:id="rId2"/>
    <p:sldId id="267" r:id="rId3"/>
    <p:sldId id="268" r:id="rId4"/>
    <p:sldId id="269" r:id="rId5"/>
    <p:sldId id="270" r:id="rId6"/>
    <p:sldId id="286" r:id="rId7"/>
    <p:sldId id="272" r:id="rId8"/>
    <p:sldId id="263" r:id="rId9"/>
    <p:sldId id="273" r:id="rId10"/>
    <p:sldId id="287" r:id="rId11"/>
    <p:sldId id="284" r:id="rId12"/>
    <p:sldId id="274" r:id="rId13"/>
    <p:sldId id="281" r:id="rId14"/>
    <p:sldId id="276" r:id="rId15"/>
    <p:sldId id="277" r:id="rId16"/>
    <p:sldId id="279" r:id="rId17"/>
    <p:sldId id="280" r:id="rId18"/>
    <p:sldId id="285" r:id="rId19"/>
    <p:sldId id="257" r:id="rId20"/>
    <p:sldId id="256" r:id="rId21"/>
    <p:sldId id="264" r:id="rId22"/>
    <p:sldId id="258" r:id="rId23"/>
    <p:sldId id="259" r:id="rId24"/>
    <p:sldId id="261" r:id="rId25"/>
    <p:sldId id="262" r:id="rId26"/>
    <p:sldId id="260" r:id="rId27"/>
    <p:sldId id="265" r:id="rId28"/>
    <p:sldId id="26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945"/>
    <p:restoredTop sz="94690"/>
  </p:normalViewPr>
  <p:slideViewPr>
    <p:cSldViewPr snapToGrid="0">
      <p:cViewPr varScale="1">
        <p:scale>
          <a:sx n="61" d="100"/>
          <a:sy n="61" d="100"/>
        </p:scale>
        <p:origin x="232" y="1024"/>
      </p:cViewPr>
      <p:guideLst/>
    </p:cSldViewPr>
  </p:slideViewPr>
  <p:notesTextViewPr>
    <p:cViewPr>
      <p:scale>
        <a:sx n="1" d="1"/>
        <a:sy n="1" d="1"/>
      </p:scale>
      <p:origin x="0" y="-8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Proportion of Exposed</a:t>
            </a:r>
            <a:r>
              <a:rPr lang="en-US" altLang="zh-CN" baseline="0"/>
              <a:t> Paths against Density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0.5</c:v>
                </c:pt>
                <c:pt idx="1">
                  <c:v>0.59</c:v>
                </c:pt>
                <c:pt idx="2">
                  <c:v>0.59</c:v>
                </c:pt>
                <c:pt idx="3">
                  <c:v>0.62</c:v>
                </c:pt>
                <c:pt idx="4">
                  <c:v>0.69</c:v>
                </c:pt>
                <c:pt idx="5">
                  <c:v>0.78</c:v>
                </c:pt>
                <c:pt idx="6">
                  <c:v>0.83</c:v>
                </c:pt>
                <c:pt idx="7">
                  <c:v>0.99</c:v>
                </c:pt>
                <c:pt idx="8">
                  <c:v>1</c:v>
                </c:pt>
                <c:pt idx="9">
                  <c:v>1</c:v>
                </c:pt>
              </c:numCache>
            </c:numRef>
          </c:val>
          <c:smooth val="0"/>
          <c:extLst>
            <c:ext xmlns:c16="http://schemas.microsoft.com/office/drawing/2014/chart" uri="{C3380CC4-5D6E-409C-BE32-E72D297353CC}">
              <c16:uniqueId val="{00000000-8FC4-40A5-ABDF-D3785CB3A049}"/>
            </c:ext>
          </c:extLst>
        </c:ser>
        <c:ser>
          <c:idx val="1"/>
          <c:order val="1"/>
          <c:tx>
            <c:strRef>
              <c:f>Sheet1!$C$1</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0.16</c:v>
                </c:pt>
                <c:pt idx="1">
                  <c:v>0.19</c:v>
                </c:pt>
                <c:pt idx="2">
                  <c:v>0.28000000000000003</c:v>
                </c:pt>
                <c:pt idx="3">
                  <c:v>0.32</c:v>
                </c:pt>
                <c:pt idx="4">
                  <c:v>0.38</c:v>
                </c:pt>
                <c:pt idx="5">
                  <c:v>0.53</c:v>
                </c:pt>
                <c:pt idx="6">
                  <c:v>0.78</c:v>
                </c:pt>
                <c:pt idx="7">
                  <c:v>0.88</c:v>
                </c:pt>
                <c:pt idx="8">
                  <c:v>1</c:v>
                </c:pt>
                <c:pt idx="9">
                  <c:v>1</c:v>
                </c:pt>
              </c:numCache>
            </c:numRef>
          </c:val>
          <c:smooth val="0"/>
          <c:extLst>
            <c:ext xmlns:c16="http://schemas.microsoft.com/office/drawing/2014/chart" uri="{C3380CC4-5D6E-409C-BE32-E72D297353CC}">
              <c16:uniqueId val="{00000001-8FC4-40A5-ABDF-D3785CB3A049}"/>
            </c:ext>
          </c:extLst>
        </c:ser>
        <c:ser>
          <c:idx val="2"/>
          <c:order val="2"/>
          <c:tx>
            <c:strRef>
              <c:f>Sheet1!$D$1</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0.19</c:v>
                </c:pt>
                <c:pt idx="1">
                  <c:v>0.28000000000000003</c:v>
                </c:pt>
                <c:pt idx="2">
                  <c:v>0.38</c:v>
                </c:pt>
                <c:pt idx="3">
                  <c:v>0.44</c:v>
                </c:pt>
                <c:pt idx="4">
                  <c:v>0.53</c:v>
                </c:pt>
                <c:pt idx="5">
                  <c:v>0.62</c:v>
                </c:pt>
                <c:pt idx="6">
                  <c:v>0.8</c:v>
                </c:pt>
                <c:pt idx="7">
                  <c:v>0.97</c:v>
                </c:pt>
                <c:pt idx="8">
                  <c:v>1</c:v>
                </c:pt>
                <c:pt idx="9">
                  <c:v>1</c:v>
                </c:pt>
              </c:numCache>
            </c:numRef>
          </c:val>
          <c:smooth val="0"/>
          <c:extLst>
            <c:ext xmlns:c16="http://schemas.microsoft.com/office/drawing/2014/chart" uri="{C3380CC4-5D6E-409C-BE32-E72D297353CC}">
              <c16:uniqueId val="{00000002-8FC4-40A5-ABDF-D3785CB3A049}"/>
            </c:ext>
          </c:extLst>
        </c:ser>
        <c:ser>
          <c:idx val="3"/>
          <c:order val="3"/>
          <c:tx>
            <c:strRef>
              <c:f>Sheet1!$E$1</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Sheet1!$E$2:$E$11</c:f>
              <c:numCache>
                <c:formatCode>General</c:formatCode>
                <c:ptCount val="10"/>
                <c:pt idx="0">
                  <c:v>0.16</c:v>
                </c:pt>
                <c:pt idx="1">
                  <c:v>0.16</c:v>
                </c:pt>
                <c:pt idx="2">
                  <c:v>0.19</c:v>
                </c:pt>
                <c:pt idx="3">
                  <c:v>0.22</c:v>
                </c:pt>
                <c:pt idx="4">
                  <c:v>0.25</c:v>
                </c:pt>
                <c:pt idx="5">
                  <c:v>0.38</c:v>
                </c:pt>
                <c:pt idx="6">
                  <c:v>0.47</c:v>
                </c:pt>
                <c:pt idx="7">
                  <c:v>0.66</c:v>
                </c:pt>
                <c:pt idx="8">
                  <c:v>0.97</c:v>
                </c:pt>
                <c:pt idx="9">
                  <c:v>1</c:v>
                </c:pt>
              </c:numCache>
            </c:numRef>
          </c:val>
          <c:smooth val="0"/>
          <c:extLst>
            <c:ext xmlns:c16="http://schemas.microsoft.com/office/drawing/2014/chart" uri="{C3380CC4-5D6E-409C-BE32-E72D297353CC}">
              <c16:uniqueId val="{00000003-8FC4-40A5-ABDF-D3785CB3A049}"/>
            </c:ext>
          </c:extLst>
        </c:ser>
        <c:dLbls>
          <c:showLegendKey val="0"/>
          <c:showVal val="0"/>
          <c:showCatName val="0"/>
          <c:showSerName val="0"/>
          <c:showPercent val="0"/>
          <c:showBubbleSize val="0"/>
        </c:dLbls>
        <c:marker val="1"/>
        <c:smooth val="0"/>
        <c:axId val="435798136"/>
        <c:axId val="435793976"/>
      </c:lineChart>
      <c:catAx>
        <c:axId val="4357981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3976"/>
        <c:crosses val="autoZero"/>
        <c:auto val="1"/>
        <c:lblAlgn val="ctr"/>
        <c:lblOffset val="100"/>
        <c:noMultiLvlLbl val="0"/>
      </c:catAx>
      <c:valAx>
        <c:axId val="4357939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Proportion of  exposed paths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Average Probability of The Real Goal</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Sheet1!$B$25</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Sheet1!$B$26:$B$35</c:f>
              <c:numCache>
                <c:formatCode>General</c:formatCode>
                <c:ptCount val="10"/>
                <c:pt idx="0">
                  <c:v>0.35299999999999998</c:v>
                </c:pt>
                <c:pt idx="1">
                  <c:v>0.40200000000000002</c:v>
                </c:pt>
                <c:pt idx="2">
                  <c:v>0.45</c:v>
                </c:pt>
                <c:pt idx="3">
                  <c:v>0.502</c:v>
                </c:pt>
                <c:pt idx="4">
                  <c:v>0.54300000000000004</c:v>
                </c:pt>
                <c:pt idx="5">
                  <c:v>0.57999999999999996</c:v>
                </c:pt>
                <c:pt idx="6">
                  <c:v>0.63700000000000001</c:v>
                </c:pt>
                <c:pt idx="7">
                  <c:v>0.69799999999999995</c:v>
                </c:pt>
                <c:pt idx="8">
                  <c:v>0.77</c:v>
                </c:pt>
                <c:pt idx="9">
                  <c:v>0.84699999999999998</c:v>
                </c:pt>
              </c:numCache>
            </c:numRef>
          </c:val>
          <c:smooth val="0"/>
          <c:extLst>
            <c:ext xmlns:c16="http://schemas.microsoft.com/office/drawing/2014/chart" uri="{C3380CC4-5D6E-409C-BE32-E72D297353CC}">
              <c16:uniqueId val="{00000000-8AC4-4435-A6C4-F4D3D83C18F6}"/>
            </c:ext>
          </c:extLst>
        </c:ser>
        <c:ser>
          <c:idx val="1"/>
          <c:order val="1"/>
          <c:tx>
            <c:strRef>
              <c:f>Sheet1!$C$25</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Sheet1!$C$26:$C$35</c:f>
              <c:numCache>
                <c:formatCode>General</c:formatCode>
                <c:ptCount val="10"/>
                <c:pt idx="0">
                  <c:v>0.33500000000000002</c:v>
                </c:pt>
                <c:pt idx="1">
                  <c:v>0.34899999999999998</c:v>
                </c:pt>
                <c:pt idx="2">
                  <c:v>0.36499999999999999</c:v>
                </c:pt>
                <c:pt idx="3">
                  <c:v>0.40300000000000002</c:v>
                </c:pt>
                <c:pt idx="4">
                  <c:v>0.46300000000000002</c:v>
                </c:pt>
                <c:pt idx="5">
                  <c:v>0.50600000000000001</c:v>
                </c:pt>
                <c:pt idx="6">
                  <c:v>0.55800000000000005</c:v>
                </c:pt>
                <c:pt idx="7">
                  <c:v>0.64500000000000002</c:v>
                </c:pt>
                <c:pt idx="8">
                  <c:v>0.755</c:v>
                </c:pt>
                <c:pt idx="9">
                  <c:v>0.84499999999999997</c:v>
                </c:pt>
              </c:numCache>
            </c:numRef>
          </c:val>
          <c:smooth val="0"/>
          <c:extLst>
            <c:ext xmlns:c16="http://schemas.microsoft.com/office/drawing/2014/chart" uri="{C3380CC4-5D6E-409C-BE32-E72D297353CC}">
              <c16:uniqueId val="{00000001-8AC4-4435-A6C4-F4D3D83C18F6}"/>
            </c:ext>
          </c:extLst>
        </c:ser>
        <c:ser>
          <c:idx val="2"/>
          <c:order val="2"/>
          <c:tx>
            <c:strRef>
              <c:f>Sheet1!$D$25</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Sheet1!$D$26:$D$35</c:f>
              <c:numCache>
                <c:formatCode>General</c:formatCode>
                <c:ptCount val="10"/>
                <c:pt idx="0">
                  <c:v>0.33900000000000002</c:v>
                </c:pt>
                <c:pt idx="1">
                  <c:v>0.36599999999999999</c:v>
                </c:pt>
                <c:pt idx="2">
                  <c:v>0.40400000000000003</c:v>
                </c:pt>
                <c:pt idx="3">
                  <c:v>0.44700000000000001</c:v>
                </c:pt>
                <c:pt idx="4">
                  <c:v>0.47799999999999998</c:v>
                </c:pt>
                <c:pt idx="5">
                  <c:v>0.51</c:v>
                </c:pt>
                <c:pt idx="6">
                  <c:v>0.56299999999999994</c:v>
                </c:pt>
                <c:pt idx="7">
                  <c:v>0.64400000000000002</c:v>
                </c:pt>
                <c:pt idx="8">
                  <c:v>0.75</c:v>
                </c:pt>
                <c:pt idx="9">
                  <c:v>0.84699999999999998</c:v>
                </c:pt>
              </c:numCache>
            </c:numRef>
          </c:val>
          <c:smooth val="0"/>
          <c:extLst>
            <c:ext xmlns:c16="http://schemas.microsoft.com/office/drawing/2014/chart" uri="{C3380CC4-5D6E-409C-BE32-E72D297353CC}">
              <c16:uniqueId val="{00000002-8AC4-4435-A6C4-F4D3D83C18F6}"/>
            </c:ext>
          </c:extLst>
        </c:ser>
        <c:ser>
          <c:idx val="3"/>
          <c:order val="3"/>
          <c:tx>
            <c:strRef>
              <c:f>Sheet1!$E$25</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Sheet1!$E$26:$E$35</c:f>
              <c:numCache>
                <c:formatCode>General</c:formatCode>
                <c:ptCount val="10"/>
                <c:pt idx="0">
                  <c:v>0.34200000000000003</c:v>
                </c:pt>
                <c:pt idx="1">
                  <c:v>0.35599999999999998</c:v>
                </c:pt>
                <c:pt idx="2">
                  <c:v>0.39</c:v>
                </c:pt>
                <c:pt idx="3">
                  <c:v>0.433</c:v>
                </c:pt>
                <c:pt idx="4">
                  <c:v>0.47299999999999998</c:v>
                </c:pt>
                <c:pt idx="5">
                  <c:v>0.50700000000000001</c:v>
                </c:pt>
                <c:pt idx="6">
                  <c:v>0.55100000000000005</c:v>
                </c:pt>
                <c:pt idx="7">
                  <c:v>0.61699999999999999</c:v>
                </c:pt>
                <c:pt idx="8">
                  <c:v>0.71599999999999997</c:v>
                </c:pt>
                <c:pt idx="9">
                  <c:v>0.84699999999999998</c:v>
                </c:pt>
              </c:numCache>
            </c:numRef>
          </c:val>
          <c:smooth val="0"/>
          <c:extLst>
            <c:ext xmlns:c16="http://schemas.microsoft.com/office/drawing/2014/chart" uri="{C3380CC4-5D6E-409C-BE32-E72D297353CC}">
              <c16:uniqueId val="{00000003-8AC4-4435-A6C4-F4D3D83C18F6}"/>
            </c:ext>
          </c:extLst>
        </c:ser>
        <c:dLbls>
          <c:showLegendKey val="0"/>
          <c:showVal val="0"/>
          <c:showCatName val="0"/>
          <c:showSerName val="0"/>
          <c:showPercent val="0"/>
          <c:showBubbleSize val="0"/>
        </c:dLbls>
        <c:marker val="1"/>
        <c:smooth val="0"/>
        <c:axId val="328304560"/>
        <c:axId val="328305520"/>
      </c:lineChart>
      <c:catAx>
        <c:axId val="3283045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5520"/>
        <c:crosses val="autoZero"/>
        <c:auto val="1"/>
        <c:lblAlgn val="ctr"/>
        <c:lblOffset val="100"/>
        <c:noMultiLvlLbl val="0"/>
      </c:catAx>
      <c:valAx>
        <c:axId val="328305520"/>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probability of the real</a:t>
                </a:r>
                <a:r>
                  <a:rPr lang="en-US" altLang="zh-CN" baseline="0"/>
                  <a:t> goal</a:t>
                </a:r>
                <a:endParaRPr lang="zh-CN" altLang="en-US"/>
              </a:p>
            </c:rich>
          </c:tx>
          <c:layout>
            <c:manualLayout>
              <c:xMode val="edge"/>
              <c:yMode val="edge"/>
              <c:x val="1.4889877445957912E-2"/>
              <c:y val="0.2154328804973520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Sheet1!$P$1:$S$1</c:f>
              <c:strCache>
                <c:ptCount val="4"/>
                <c:pt idx="0">
                  <c:v>Dummy</c:v>
                </c:pt>
                <c:pt idx="1">
                  <c:v>Entropy</c:v>
                </c:pt>
                <c:pt idx="2">
                  <c:v>Heuristic</c:v>
                </c:pt>
                <c:pt idx="3">
                  <c:v>Orginal</c:v>
                </c:pt>
              </c:strCache>
            </c:strRef>
          </c:cat>
          <c:val>
            <c:numRef>
              <c:f>Sheet1!$P$2:$S$2</c:f>
              <c:numCache>
                <c:formatCode>General</c:formatCode>
                <c:ptCount val="4"/>
                <c:pt idx="0">
                  <c:v>1</c:v>
                </c:pt>
                <c:pt idx="1">
                  <c:v>1.514</c:v>
                </c:pt>
                <c:pt idx="2">
                  <c:v>1.252</c:v>
                </c:pt>
                <c:pt idx="3">
                  <c:v>1.53</c:v>
                </c:pt>
              </c:numCache>
            </c:numRef>
          </c:val>
          <c:extLst>
            <c:ext xmlns:c16="http://schemas.microsoft.com/office/drawing/2014/chart" uri="{C3380CC4-5D6E-409C-BE32-E72D297353CC}">
              <c16:uniqueId val="{00000000-8692-4745-9FA6-30A1430BC101}"/>
            </c:ext>
          </c:extLst>
        </c:ser>
        <c:dLbls>
          <c:showLegendKey val="0"/>
          <c:showVal val="0"/>
          <c:showCatName val="0"/>
          <c:showSerName val="0"/>
          <c:showPercent val="0"/>
          <c:showBubbleSize val="0"/>
        </c:dLbls>
        <c:gapWidth val="219"/>
        <c:overlap val="-27"/>
        <c:axId val="531862928"/>
        <c:axId val="531864208"/>
      </c:barChart>
      <c:catAx>
        <c:axId val="531862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Agent</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4208"/>
        <c:crosses val="autoZero"/>
        <c:auto val="1"/>
        <c:lblAlgn val="ctr"/>
        <c:lblOffset val="100"/>
        <c:noMultiLvlLbl val="0"/>
      </c:catAx>
      <c:valAx>
        <c:axId val="531864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F1214-869C-474A-991B-849665AE0700}" type="datetimeFigureOut">
              <a:rPr kumimoji="1" lang="zh-CN" altLang="en-US" smtClean="0"/>
              <a:t>2020/5/27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7EEE3-BC41-6B49-B5EA-FDFE19F1B45C}" type="slidenum">
              <a:rPr kumimoji="1" lang="zh-CN" altLang="en-US" smtClean="0"/>
              <a:t>‹#›</a:t>
            </a:fld>
            <a:endParaRPr kumimoji="1" lang="zh-CN" altLang="en-US"/>
          </a:p>
        </p:txBody>
      </p:sp>
    </p:spTree>
    <p:extLst>
      <p:ext uri="{BB962C8B-B14F-4D97-AF65-F5344CB8AC3E}">
        <p14:creationId xmlns:p14="http://schemas.microsoft.com/office/powerpoint/2010/main" val="170527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Action_selection" TargetMode="External"/><Relationship Id="rId4" Type="http://schemas.openxmlformats.org/officeDocument/2006/relationships/hyperlink" Target="https://en.wikipedia.org/wiki/Software_ag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content that we will talk about in our presentation. Firstly, we will introduce the background knowledge about our project, including what is reinforcement learning and what is deceptive reinforcement learning. Secondly, we will introduce our project, integrating multiple rewards in single Q-table. After that, we will discuss two solutions, the one is rewarding shaping, another is entropy method. Then, we will show the evaluation results by comparing with baseline and previews work. At last, there will be a brief conclusion.</a:t>
            </a:r>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3</a:t>
            </a:fld>
            <a:endParaRPr kumimoji="1" lang="zh-CN" altLang="en-US"/>
          </a:p>
        </p:txBody>
      </p:sp>
    </p:spTree>
    <p:extLst>
      <p:ext uri="{BB962C8B-B14F-4D97-AF65-F5344CB8AC3E}">
        <p14:creationId xmlns:p14="http://schemas.microsoft.com/office/powerpoint/2010/main" val="399459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1982, Whaley proposed that deception is a kind of perception. The important points is that it is a other induced misperception with true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 deceiver intending and attempting to induce deception, contrives and projects a false picture of reality(Whaley, 1982). </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4</a:t>
            </a:fld>
            <a:endParaRPr kumimoji="1" lang="zh-CN" altLang="en-US"/>
          </a:p>
        </p:txBody>
      </p:sp>
    </p:spTree>
    <p:extLst>
      <p:ext uri="{BB962C8B-B14F-4D97-AF65-F5344CB8AC3E}">
        <p14:creationId xmlns:p14="http://schemas.microsoft.com/office/powerpoint/2010/main" val="14776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Deception, can be a useful tool in national Defense, games, cybersecurity and etc. For example, there are several potential targets and our army is going to attack one of those. The enemy is able to observer our army by satellite and we want them to realize what is exactly the real goal of us until the last moment. How can we plan the path?</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5</a:t>
            </a:fld>
            <a:endParaRPr kumimoji="1" lang="zh-CN" altLang="en-US"/>
          </a:p>
        </p:txBody>
      </p:sp>
    </p:spTree>
    <p:extLst>
      <p:ext uri="{BB962C8B-B14F-4D97-AF65-F5344CB8AC3E}">
        <p14:creationId xmlns:p14="http://schemas.microsoft.com/office/powerpoint/2010/main" val="313917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two kinds of deception methods, we focus on dissimulation, which means we only hide part of real information to </a:t>
            </a:r>
            <a:r>
              <a:rPr kumimoji="1" lang="en-US" altLang="zh-CN" dirty="0" err="1"/>
              <a:t>decept</a:t>
            </a:r>
            <a:r>
              <a:rPr kumimoji="1" lang="en-US" altLang="zh-CN" dirty="0"/>
              <a:t> others, rather that showing the false result to them.</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6</a:t>
            </a:fld>
            <a:endParaRPr kumimoji="1" lang="zh-CN" altLang="en-US"/>
          </a:p>
        </p:txBody>
      </p:sp>
    </p:spTree>
    <p:extLst>
      <p:ext uri="{BB962C8B-B14F-4D97-AF65-F5344CB8AC3E}">
        <p14:creationId xmlns:p14="http://schemas.microsoft.com/office/powerpoint/2010/main" val="4253955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1" i="0" kern="1200" dirty="0" err="1">
                <a:solidFill>
                  <a:schemeClr val="tx1"/>
                </a:solidFill>
                <a:effectLst/>
                <a:latin typeface="+mn-lt"/>
                <a:ea typeface="+mn-ea"/>
                <a:cs typeface="+mn-cs"/>
              </a:rPr>
              <a:t>Reinforcement</a:t>
            </a:r>
            <a:r>
              <a:rPr lang="es-ES" altLang="zh-CN" sz="1200" b="1" i="0" kern="1200" dirty="0">
                <a:solidFill>
                  <a:schemeClr val="tx1"/>
                </a:solidFill>
                <a:effectLst/>
                <a:latin typeface="+mn-lt"/>
                <a:ea typeface="+mn-ea"/>
                <a:cs typeface="+mn-cs"/>
              </a:rPr>
              <a:t> </a:t>
            </a:r>
            <a:r>
              <a:rPr lang="es-ES" altLang="zh-CN" sz="1200" b="1"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1" i="0" kern="1200" dirty="0">
                <a:solidFill>
                  <a:schemeClr val="tx1"/>
                </a:solidFill>
                <a:effectLst/>
                <a:latin typeface="+mn-lt"/>
                <a:ea typeface="+mn-ea"/>
                <a:cs typeface="+mn-cs"/>
              </a:rPr>
              <a:t>RL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area</a:t>
            </a:r>
            <a:r>
              <a:rPr lang="es-ES" altLang="zh-CN" sz="1200" b="0" i="0" kern="1200" dirty="0">
                <a:solidFill>
                  <a:schemeClr val="tx1"/>
                </a:solidFill>
                <a:effectLst/>
                <a:latin typeface="+mn-lt"/>
                <a:ea typeface="+mn-ea"/>
                <a:cs typeface="+mn-cs"/>
              </a:rPr>
              <a:t> of </a:t>
            </a:r>
            <a:r>
              <a:rPr lang="es-ES" altLang="zh-CN" sz="1200" b="0" i="0" u="none" strike="noStrike" kern="1200" dirty="0">
                <a:solidFill>
                  <a:schemeClr val="tx1"/>
                </a:solidFill>
                <a:effectLst/>
                <a:latin typeface="+mn-lt"/>
                <a:ea typeface="+mn-ea"/>
                <a:cs typeface="+mn-cs"/>
                <a:hlinkClick r:id="rId3" tooltip="Machine learning"/>
              </a:rPr>
              <a:t>machine 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concerned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with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how</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4" tooltip="Software agent"/>
              </a:rPr>
              <a:t>software agents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ought</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take</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5" tooltip="Action selection"/>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order</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maximize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notion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cumulative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typical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framing</a:t>
            </a:r>
            <a:r>
              <a:rPr lang="es-ES" altLang="zh-CN" sz="1200" b="0" i="0" kern="1200" dirty="0">
                <a:solidFill>
                  <a:schemeClr val="tx1"/>
                </a:solidFill>
                <a:effectLst/>
                <a:latin typeface="+mn-lt"/>
                <a:ea typeface="+mn-ea"/>
                <a:cs typeface="+mn-cs"/>
              </a:rPr>
              <a:t> of a </a:t>
            </a:r>
            <a:r>
              <a:rPr lang="es-ES" altLang="zh-CN" sz="1200" b="0" i="0" kern="1200" dirty="0" err="1">
                <a:solidFill>
                  <a:schemeClr val="tx1"/>
                </a:solidFill>
                <a:effectLst/>
                <a:latin typeface="+mn-lt"/>
                <a:ea typeface="+mn-ea"/>
                <a:cs typeface="+mn-cs"/>
              </a:rPr>
              <a:t>Reinforcement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(RL) </a:t>
            </a:r>
            <a:r>
              <a:rPr lang="es-ES" altLang="zh-CN" sz="1200" b="0" i="0" kern="1200" dirty="0" err="1">
                <a:solidFill>
                  <a:schemeClr val="tx1"/>
                </a:solidFill>
                <a:effectLst/>
                <a:latin typeface="+mn-lt"/>
                <a:ea typeface="+mn-ea"/>
                <a:cs typeface="+mn-cs"/>
              </a:rPr>
              <a:t>scenario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takes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interpreted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and a </a:t>
            </a:r>
            <a:r>
              <a:rPr lang="es-ES" altLang="zh-CN" sz="1200" b="0" i="0" kern="1200" dirty="0" err="1">
                <a:solidFill>
                  <a:schemeClr val="tx1"/>
                </a:solidFill>
                <a:effectLst/>
                <a:latin typeface="+mn-lt"/>
                <a:ea typeface="+mn-ea"/>
                <a:cs typeface="+mn-cs"/>
              </a:rPr>
              <a:t>representation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are </a:t>
            </a:r>
            <a:r>
              <a:rPr lang="es-ES" altLang="zh-CN" sz="1200" b="0" i="0" kern="1200" dirty="0" err="1">
                <a:solidFill>
                  <a:schemeClr val="tx1"/>
                </a:solidFill>
                <a:effectLst/>
                <a:latin typeface="+mn-lt"/>
                <a:ea typeface="+mn-ea"/>
                <a:cs typeface="+mn-cs"/>
              </a:rPr>
              <a:t>feed</a:t>
            </a:r>
            <a:r>
              <a:rPr lang="es-ES" altLang="zh-CN" sz="1200" b="0" i="0" kern="1200" dirty="0">
                <a:solidFill>
                  <a:schemeClr val="tx1"/>
                </a:solidFill>
                <a:effectLst/>
                <a:latin typeface="+mn-lt"/>
                <a:ea typeface="+mn-ea"/>
                <a:cs typeface="+mn-cs"/>
              </a:rPr>
              <a:t> back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a:t>
            </a:r>
          </a:p>
          <a:p>
            <a:endParaRPr kumimoji="1" lang="es-ES" altLang="zh-CN" sz="1200" b="0" i="0" kern="1200" dirty="0">
              <a:solidFill>
                <a:schemeClr val="tx1"/>
              </a:solidFill>
              <a:effectLst/>
              <a:latin typeface="+mn-lt"/>
              <a:ea typeface="+mn-ea"/>
              <a:cs typeface="+mn-cs"/>
            </a:endParaRPr>
          </a:p>
          <a:p>
            <a:r>
              <a:rPr lang="es-ES" altLang="zh-CN" dirty="0" err="1"/>
              <a:t>An</a:t>
            </a:r>
            <a:r>
              <a:rPr lang="es-ES" altLang="zh-CN" dirty="0"/>
              <a:t> </a:t>
            </a:r>
            <a:r>
              <a:rPr lang="es-ES" altLang="zh-CN" dirty="0" err="1"/>
              <a:t>important</a:t>
            </a:r>
            <a:r>
              <a:rPr lang="es-ES" altLang="zh-CN" dirty="0"/>
              <a:t> </a:t>
            </a:r>
            <a:r>
              <a:rPr lang="es-ES" altLang="zh-CN" dirty="0" err="1"/>
              <a:t>part</a:t>
            </a:r>
            <a:r>
              <a:rPr lang="es-ES" altLang="zh-CN" dirty="0"/>
              <a:t> of </a:t>
            </a:r>
            <a:r>
              <a:rPr lang="es-ES" altLang="zh-CN" dirty="0" err="1"/>
              <a:t>the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framework</a:t>
            </a:r>
            <a:r>
              <a:rPr lang="es-ES" altLang="zh-CN" dirty="0"/>
              <a:t> </a:t>
            </a:r>
            <a:r>
              <a:rPr lang="es-ES" altLang="zh-CN" dirty="0" err="1"/>
              <a:t>is</a:t>
            </a:r>
            <a:r>
              <a:rPr lang="es-ES" altLang="zh-CN" dirty="0"/>
              <a:t> </a:t>
            </a:r>
            <a:r>
              <a:rPr lang="es-ES" altLang="zh-CN" dirty="0" err="1"/>
              <a:t>the</a:t>
            </a:r>
            <a:r>
              <a:rPr lang="es-ES" altLang="zh-CN" dirty="0"/>
              <a:t> </a:t>
            </a:r>
            <a:r>
              <a:rPr lang="es-ES" altLang="zh-CN" dirty="0" err="1"/>
              <a:t>reward</a:t>
            </a:r>
            <a:r>
              <a:rPr lang="es-ES" altLang="zh-CN" dirty="0"/>
              <a:t> </a:t>
            </a:r>
            <a:r>
              <a:rPr lang="es-ES" altLang="zh-CN" dirty="0" err="1"/>
              <a:t>function</a:t>
            </a:r>
            <a:r>
              <a:rPr lang="es-ES" altLang="zh-CN" dirty="0"/>
              <a:t>, </a:t>
            </a:r>
            <a:r>
              <a:rPr lang="es-ES" altLang="zh-CN" dirty="0" err="1"/>
              <a:t>which</a:t>
            </a:r>
            <a:r>
              <a:rPr lang="es-ES" altLang="zh-CN" dirty="0"/>
              <a:t> determines </a:t>
            </a:r>
            <a:r>
              <a:rPr lang="es-ES" altLang="zh-CN" dirty="0" err="1"/>
              <a:t>when</a:t>
            </a:r>
            <a:r>
              <a:rPr lang="es-ES" altLang="zh-CN" dirty="0"/>
              <a:t> and </a:t>
            </a:r>
            <a:r>
              <a:rPr lang="es-ES" altLang="zh-CN" dirty="0" err="1"/>
              <a:t>how</a:t>
            </a:r>
            <a:r>
              <a:rPr lang="es-ES" altLang="zh-CN" dirty="0"/>
              <a:t> </a:t>
            </a:r>
            <a:r>
              <a:rPr lang="es-ES" altLang="zh-CN" dirty="0" err="1"/>
              <a:t>much</a:t>
            </a:r>
            <a:r>
              <a:rPr lang="es-ES" altLang="zh-CN" dirty="0"/>
              <a:t> </a:t>
            </a:r>
            <a:r>
              <a:rPr lang="es-ES" altLang="zh-CN" dirty="0" err="1"/>
              <a:t>reward</a:t>
            </a:r>
            <a:r>
              <a:rPr lang="es-ES" altLang="zh-CN" dirty="0"/>
              <a:t> (</a:t>
            </a:r>
            <a:r>
              <a:rPr lang="es-ES" altLang="zh-CN" dirty="0" err="1"/>
              <a:t>negative</a:t>
            </a:r>
            <a:r>
              <a:rPr lang="es-ES" altLang="zh-CN" dirty="0"/>
              <a:t> </a:t>
            </a:r>
            <a:r>
              <a:rPr lang="es-ES" altLang="zh-CN" dirty="0" err="1"/>
              <a:t>or</a:t>
            </a:r>
            <a:r>
              <a:rPr lang="es-ES" altLang="zh-CN" dirty="0"/>
              <a:t> positive) </a:t>
            </a:r>
            <a:r>
              <a:rPr lang="es-ES" altLang="zh-CN" dirty="0" err="1"/>
              <a:t>is</a:t>
            </a:r>
            <a:r>
              <a:rPr lang="es-ES" altLang="zh-CN" dirty="0"/>
              <a:t> </a:t>
            </a:r>
            <a:r>
              <a:rPr lang="es-ES" altLang="zh-CN" dirty="0" err="1"/>
              <a:t>given</a:t>
            </a:r>
            <a:r>
              <a:rPr lang="es-ES" altLang="zh-CN" dirty="0"/>
              <a:t> </a:t>
            </a:r>
            <a:r>
              <a:rPr lang="es-ES" altLang="zh-CN" dirty="0" err="1"/>
              <a:t>for</a:t>
            </a:r>
            <a:r>
              <a:rPr lang="es-ES" altLang="zh-CN" dirty="0"/>
              <a:t> </a:t>
            </a:r>
            <a:r>
              <a:rPr lang="es-ES" altLang="zh-CN" dirty="0" err="1"/>
              <a:t>each</a:t>
            </a:r>
            <a:r>
              <a:rPr lang="es-ES" altLang="zh-CN" dirty="0"/>
              <a:t> </a:t>
            </a:r>
            <a:r>
              <a:rPr lang="es-ES" altLang="zh-CN" dirty="0" err="1"/>
              <a:t>possible</a:t>
            </a:r>
            <a:r>
              <a:rPr lang="es-ES" altLang="zh-CN" dirty="0"/>
              <a:t> </a:t>
            </a:r>
            <a:r>
              <a:rPr lang="es-ES" altLang="zh-CN" dirty="0" err="1"/>
              <a:t>behaviour</a:t>
            </a:r>
            <a:r>
              <a:rPr lang="es-ES" altLang="zh-CN" dirty="0"/>
              <a:t> in a </a:t>
            </a:r>
            <a:r>
              <a:rPr lang="es-ES" altLang="zh-CN" dirty="0" err="1"/>
              <a:t>system</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7</a:t>
            </a:fld>
            <a:endParaRPr kumimoji="1" lang="zh-CN" altLang="en-US"/>
          </a:p>
        </p:txBody>
      </p:sp>
    </p:spTree>
    <p:extLst>
      <p:ext uri="{BB962C8B-B14F-4D97-AF65-F5344CB8AC3E}">
        <p14:creationId xmlns:p14="http://schemas.microsoft.com/office/powerpoint/2010/main" val="729977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0" i="0" kern="1200" dirty="0">
                <a:solidFill>
                  <a:schemeClr val="tx1"/>
                </a:solidFill>
                <a:effectLst/>
                <a:latin typeface="+mn-lt"/>
                <a:ea typeface="+mn-ea"/>
                <a:cs typeface="+mn-cs"/>
              </a:rPr>
              <a:t>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just</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fancy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name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 simple </a:t>
            </a:r>
            <a:r>
              <a:rPr lang="es-ES" altLang="zh-CN" sz="1200" b="0" i="0" kern="1200" dirty="0" err="1">
                <a:solidFill>
                  <a:schemeClr val="tx1"/>
                </a:solidFill>
                <a:effectLst/>
                <a:latin typeface="+mn-lt"/>
                <a:ea typeface="+mn-ea"/>
                <a:cs typeface="+mn-cs"/>
              </a:rPr>
              <a:t>lookup</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where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calculate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maximum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expected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future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Basically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will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guide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us</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best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8</a:t>
            </a:fld>
            <a:endParaRPr kumimoji="1" lang="zh-CN" altLang="en-US"/>
          </a:p>
        </p:txBody>
      </p:sp>
    </p:spTree>
    <p:extLst>
      <p:ext uri="{BB962C8B-B14F-4D97-AF65-F5344CB8AC3E}">
        <p14:creationId xmlns:p14="http://schemas.microsoft.com/office/powerpoint/2010/main" val="249544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There</a:t>
            </a:r>
            <a:r>
              <a:rPr lang="es-ES" altLang="zh-CN" dirty="0"/>
              <a:t> are </a:t>
            </a:r>
            <a:r>
              <a:rPr lang="es-ES" altLang="zh-CN" dirty="0" err="1"/>
              <a:t>two</a:t>
            </a:r>
            <a:r>
              <a:rPr lang="es-ES" altLang="zh-CN" dirty="0"/>
              <a:t> </a:t>
            </a:r>
            <a:r>
              <a:rPr lang="es-ES" altLang="zh-CN" dirty="0" err="1"/>
              <a:t>types</a:t>
            </a:r>
            <a:r>
              <a:rPr lang="es-ES" altLang="zh-CN" dirty="0"/>
              <a:t> of </a:t>
            </a:r>
            <a:r>
              <a:rPr lang="es-ES" altLang="zh-CN" dirty="0" err="1"/>
              <a:t>method</a:t>
            </a:r>
            <a:r>
              <a:rPr lang="es-ES" altLang="zh-CN" dirty="0"/>
              <a:t>, </a:t>
            </a:r>
            <a:r>
              <a:rPr lang="es-ES" altLang="zh-CN" dirty="0" err="1"/>
              <a:t>the</a:t>
            </a:r>
            <a:r>
              <a:rPr lang="es-ES" altLang="zh-CN" dirty="0"/>
              <a:t> </a:t>
            </a:r>
            <a:r>
              <a:rPr lang="es-ES" altLang="zh-CN" dirty="0" err="1"/>
              <a:t>on</a:t>
            </a:r>
            <a:r>
              <a:rPr lang="es-ES" altLang="zh-CN" dirty="0"/>
              <a:t> </a:t>
            </a:r>
            <a:r>
              <a:rPr lang="es-ES" altLang="zh-CN" dirty="0" err="1"/>
              <a:t>is</a:t>
            </a:r>
            <a:r>
              <a:rPr lang="es-ES" altLang="zh-CN" dirty="0"/>
              <a:t> </a:t>
            </a:r>
            <a:r>
              <a:rPr lang="es-ES" altLang="zh-CN" dirty="0" err="1"/>
              <a:t>model-based</a:t>
            </a:r>
            <a:r>
              <a:rPr lang="es-ES" altLang="zh-CN" dirty="0"/>
              <a:t> </a:t>
            </a:r>
            <a:r>
              <a:rPr lang="es-ES" altLang="zh-CN" dirty="0" err="1"/>
              <a:t>method</a:t>
            </a:r>
            <a:endParaRPr lang="es-ES" altLang="zh-CN" dirty="0"/>
          </a:p>
          <a:p>
            <a:r>
              <a:rPr lang="es-ES" altLang="zh-CN" dirty="0" err="1"/>
              <a:t>Usually</a:t>
            </a:r>
            <a:r>
              <a:rPr lang="es-ES" altLang="zh-CN" dirty="0"/>
              <a:t> </a:t>
            </a:r>
            <a:r>
              <a:rPr lang="es-ES" altLang="zh-CN" dirty="0" err="1"/>
              <a:t>this</a:t>
            </a:r>
            <a:r>
              <a:rPr lang="es-ES" altLang="zh-CN" dirty="0"/>
              <a:t> </a:t>
            </a:r>
            <a:r>
              <a:rPr lang="es-ES" altLang="zh-CN" dirty="0" err="1"/>
              <a:t>kind</a:t>
            </a:r>
            <a:r>
              <a:rPr lang="es-ES" altLang="zh-CN" dirty="0"/>
              <a:t> of </a:t>
            </a:r>
            <a:r>
              <a:rPr lang="es-ES" altLang="zh-CN" dirty="0" err="1"/>
              <a:t>method</a:t>
            </a:r>
            <a:r>
              <a:rPr lang="es-ES" altLang="zh-CN" dirty="0"/>
              <a:t> </a:t>
            </a:r>
            <a:r>
              <a:rPr lang="es-ES" altLang="zh-CN" dirty="0" err="1"/>
              <a:t>require</a:t>
            </a:r>
            <a:r>
              <a:rPr lang="es-ES" altLang="zh-CN" dirty="0"/>
              <a:t> a </a:t>
            </a:r>
            <a:r>
              <a:rPr lang="es-ES" altLang="zh-CN" dirty="0" err="1"/>
              <a:t>way</a:t>
            </a:r>
            <a:r>
              <a:rPr lang="es-ES" altLang="zh-CN" dirty="0"/>
              <a:t>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The</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means</a:t>
            </a:r>
            <a:r>
              <a:rPr lang="es-ES" altLang="zh-CN" dirty="0"/>
              <a:t> :</a:t>
            </a:r>
            <a:r>
              <a:rPr lang="es-ES" altLang="zh-CN" dirty="0" err="1"/>
              <a:t>given</a:t>
            </a:r>
            <a:r>
              <a:rPr lang="es-ES" altLang="zh-CN" dirty="0"/>
              <a:t> a </a:t>
            </a:r>
            <a:r>
              <a:rPr lang="es-ES" altLang="zh-CN" dirty="0" err="1"/>
              <a:t>path</a:t>
            </a:r>
            <a:r>
              <a:rPr lang="es-ES" altLang="zh-CN" dirty="0"/>
              <a:t> </a:t>
            </a:r>
            <a:r>
              <a:rPr lang="el-GR" altLang="zh-CN" dirty="0"/>
              <a:t>, </a:t>
            </a:r>
            <a:r>
              <a:rPr lang="es-ES" altLang="zh-CN" dirty="0" err="1"/>
              <a:t>its</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a:t>
            </a:r>
            <a:r>
              <a:rPr lang="el-GR" altLang="zh-CN" dirty="0"/>
              <a:t> </a:t>
            </a:r>
            <a:r>
              <a:rPr lang="es-ES" altLang="zh-CN" dirty="0" err="1"/>
              <a:t>is</a:t>
            </a:r>
            <a:r>
              <a:rPr lang="es-ES" altLang="zh-CN" dirty="0"/>
              <a:t> a </a:t>
            </a:r>
            <a:r>
              <a:rPr lang="es-ES" altLang="zh-CN" dirty="0" err="1"/>
              <a:t>node</a:t>
            </a:r>
            <a:r>
              <a:rPr lang="es-ES" altLang="zh-CN" dirty="0"/>
              <a:t> </a:t>
            </a:r>
            <a:r>
              <a:rPr lang="el-GR" altLang="zh-CN" dirty="0"/>
              <a:t>π</a:t>
            </a:r>
            <a:r>
              <a:rPr lang="es-ES" altLang="zh-CN" dirty="0"/>
              <a:t> , </a:t>
            </a:r>
            <a:r>
              <a:rPr lang="es-ES" altLang="zh-CN" dirty="0" err="1"/>
              <a:t>which</a:t>
            </a:r>
            <a:r>
              <a:rPr lang="es-ES" altLang="zh-CN" dirty="0"/>
              <a:t> </a:t>
            </a:r>
            <a:r>
              <a:rPr lang="es-ES" altLang="zh-CN" dirty="0" err="1"/>
              <a:t>is</a:t>
            </a:r>
            <a:r>
              <a:rPr lang="es-ES" altLang="zh-CN" dirty="0"/>
              <a:t> </a:t>
            </a:r>
            <a:r>
              <a:rPr lang="es-ES" altLang="zh-CN" dirty="0" err="1"/>
              <a:t>itself</a:t>
            </a:r>
            <a:r>
              <a:rPr lang="es-ES" altLang="zh-CN" dirty="0"/>
              <a:t> </a:t>
            </a:r>
            <a:r>
              <a:rPr lang="es-ES" altLang="zh-CN" dirty="0" err="1"/>
              <a:t>deceptive</a:t>
            </a:r>
            <a:r>
              <a:rPr lang="es-ES" altLang="zh-CN" dirty="0"/>
              <a:t> </a:t>
            </a:r>
            <a:r>
              <a:rPr lang="es-ES" altLang="zh-CN" dirty="0" err="1"/>
              <a:t>whereas</a:t>
            </a:r>
            <a:r>
              <a:rPr lang="es-ES" altLang="zh-CN" dirty="0"/>
              <a:t> </a:t>
            </a:r>
            <a:r>
              <a:rPr lang="es-ES" altLang="zh-CN" dirty="0" err="1"/>
              <a:t>all</a:t>
            </a:r>
            <a:r>
              <a:rPr lang="es-ES" altLang="zh-CN" dirty="0"/>
              <a:t> (</a:t>
            </a:r>
            <a:r>
              <a:rPr lang="es-ES" altLang="zh-CN" dirty="0" err="1"/>
              <a:t>if</a:t>
            </a:r>
            <a:r>
              <a:rPr lang="es-ES" altLang="zh-CN" dirty="0"/>
              <a:t> </a:t>
            </a:r>
            <a:r>
              <a:rPr lang="es-ES" altLang="zh-CN" dirty="0" err="1"/>
              <a:t>any</a:t>
            </a:r>
            <a:r>
              <a:rPr lang="es-ES" altLang="zh-CN" dirty="0"/>
              <a:t>) </a:t>
            </a:r>
            <a:r>
              <a:rPr lang="es-ES" altLang="zh-CN" dirty="0" err="1"/>
              <a:t>subsequent</a:t>
            </a:r>
            <a:r>
              <a:rPr lang="es-ES" altLang="zh-CN" dirty="0"/>
              <a:t> </a:t>
            </a:r>
            <a:r>
              <a:rPr lang="es-ES" altLang="zh-CN" dirty="0" err="1"/>
              <a:t>nodes</a:t>
            </a:r>
            <a:r>
              <a:rPr lang="es-ES" altLang="zh-CN" dirty="0"/>
              <a:t> are </a:t>
            </a:r>
            <a:r>
              <a:rPr lang="es-ES" altLang="zh-CN" dirty="0" err="1"/>
              <a:t>truthful</a:t>
            </a:r>
            <a:r>
              <a:rPr lang="es-ES" altLang="zh-CN" dirty="0"/>
              <a:t>.</a:t>
            </a:r>
            <a:r>
              <a:rPr kumimoji="1" lang="en-US" altLang="zh-CN" dirty="0"/>
              <a:t>This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this method </a:t>
            </a:r>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r>
              <a:rPr lang="es-ES" altLang="zh-CN" dirty="0"/>
              <a:t> to </a:t>
            </a:r>
            <a:r>
              <a:rPr lang="es-ES" altLang="zh-CN" dirty="0" err="1"/>
              <a:t>inform</a:t>
            </a:r>
            <a:r>
              <a:rPr lang="es-ES" altLang="zh-CN" dirty="0"/>
              <a:t> </a:t>
            </a:r>
            <a:r>
              <a:rPr lang="es-ES" altLang="zh-CN" dirty="0" err="1"/>
              <a:t>the</a:t>
            </a:r>
            <a:r>
              <a:rPr lang="es-ES" altLang="zh-CN" dirty="0"/>
              <a:t> </a:t>
            </a:r>
            <a:r>
              <a:rPr lang="es-ES" altLang="zh-CN" dirty="0" err="1"/>
              <a:t>dissimulation</a:t>
            </a:r>
            <a:r>
              <a:rPr lang="es-ES" altLang="zh-CN" dirty="0"/>
              <a:t>!</a:t>
            </a:r>
            <a:endParaRPr kumimoji="1" lang="es-ES" altLang="zh-CN" dirty="0"/>
          </a:p>
          <a:p>
            <a:endParaRPr kumimoji="1" lang="en-US" altLang="zh-CN" dirty="0"/>
          </a:p>
          <a:p>
            <a:r>
              <a:rPr lang="es-ES" altLang="zh-CN" dirty="0" err="1"/>
              <a:t>the</a:t>
            </a:r>
            <a:r>
              <a:rPr lang="es-ES" altLang="zh-CN" dirty="0"/>
              <a:t> </a:t>
            </a:r>
            <a:r>
              <a:rPr lang="es-ES" altLang="zh-CN" dirty="0" err="1"/>
              <a:t>other</a:t>
            </a:r>
            <a:r>
              <a:rPr lang="es-ES" altLang="zh-CN" dirty="0"/>
              <a:t> </a:t>
            </a:r>
            <a:r>
              <a:rPr lang="es-ES" altLang="zh-CN" dirty="0" err="1"/>
              <a:t>is</a:t>
            </a:r>
            <a:r>
              <a:rPr lang="es-ES" altLang="zh-CN" dirty="0"/>
              <a:t> </a:t>
            </a:r>
            <a:r>
              <a:rPr lang="es-ES" altLang="zh-CN" dirty="0" err="1"/>
              <a:t>model</a:t>
            </a:r>
            <a:r>
              <a:rPr lang="es-ES" altLang="zh-CN" dirty="0"/>
              <a:t> free </a:t>
            </a:r>
            <a:r>
              <a:rPr lang="es-ES" altLang="zh-CN" dirty="0" err="1"/>
              <a:t>based</a:t>
            </a:r>
            <a:endParaRPr kumimoji="1" lang="en-US" altLang="zh-CN" dirty="0"/>
          </a:p>
          <a:p>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on</a:t>
            </a:r>
            <a:r>
              <a:rPr lang="es-ES" altLang="zh-CN" sz="1200" b="0" i="0" kern="1200" dirty="0">
                <a:solidFill>
                  <a:schemeClr val="tx1"/>
                </a:solidFill>
                <a:effectLst/>
                <a:latin typeface="+mn-lt"/>
                <a:ea typeface="+mn-ea"/>
                <a:cs typeface="+mn-cs"/>
              </a:rPr>
              <a:t> real </a:t>
            </a:r>
            <a:r>
              <a:rPr lang="es-ES" altLang="zh-CN" sz="1200" b="0" i="0" kern="1200" dirty="0" err="1">
                <a:solidFill>
                  <a:schemeClr val="tx1"/>
                </a:solidFill>
                <a:effectLst/>
                <a:latin typeface="+mn-lt"/>
                <a:ea typeface="+mn-ea"/>
                <a:cs typeface="+mn-cs"/>
              </a:rPr>
              <a:t>samples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never</a:t>
            </a:r>
            <a:r>
              <a:rPr lang="es-ES" altLang="zh-CN" sz="1200" b="0" i="0" kern="1200" dirty="0">
                <a:solidFill>
                  <a:schemeClr val="tx1"/>
                </a:solidFill>
                <a:effectLst/>
                <a:latin typeface="+mn-lt"/>
                <a:ea typeface="+mn-ea"/>
                <a:cs typeface="+mn-cs"/>
              </a:rPr>
              <a:t> use </a:t>
            </a:r>
            <a:r>
              <a:rPr lang="es-ES" altLang="zh-CN" sz="1200" b="0" i="0" kern="1200" dirty="0" err="1">
                <a:solidFill>
                  <a:schemeClr val="tx1"/>
                </a:solidFill>
                <a:effectLst/>
                <a:latin typeface="+mn-lt"/>
                <a:ea typeface="+mn-ea"/>
                <a:cs typeface="+mn-cs"/>
              </a:rPr>
              <a:t>generated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predictions</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to alter </a:t>
            </a:r>
            <a:r>
              <a:rPr lang="es-ES" altLang="zh-CN" sz="1200" b="0" i="0" kern="1200" dirty="0" err="1">
                <a:solidFill>
                  <a:schemeClr val="tx1"/>
                </a:solidFill>
                <a:effectLst/>
                <a:latin typeface="+mn-lt"/>
                <a:ea typeface="+mn-ea"/>
                <a:cs typeface="+mn-cs"/>
              </a:rPr>
              <a:t>behaviour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although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might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sample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experience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memory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close</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being</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model</a:t>
            </a:r>
            <a:r>
              <a:rPr lang="es-E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dirty="0" err="1"/>
              <a:t>For</a:t>
            </a:r>
            <a:r>
              <a:rPr lang="es-ES" altLang="zh-CN" dirty="0"/>
              <a:t> </a:t>
            </a:r>
            <a:r>
              <a:rPr lang="es-ES" altLang="zh-CN" dirty="0" err="1"/>
              <a:t>example</a:t>
            </a:r>
            <a:r>
              <a:rPr lang="es-ES" altLang="zh-CN" dirty="0"/>
              <a:t>, </a:t>
            </a:r>
            <a:r>
              <a:rPr lang="es-ES" altLang="zh-CN" dirty="0" err="1"/>
              <a:t>Yue</a:t>
            </a:r>
            <a:r>
              <a:rPr lang="es-ES" altLang="zh-CN" dirty="0"/>
              <a:t> Yang∗ , </a:t>
            </a:r>
            <a:r>
              <a:rPr lang="es-ES" altLang="zh-CN" dirty="0" err="1"/>
              <a:t>Zhengshang</a:t>
            </a:r>
            <a:r>
              <a:rPr lang="es-ES" altLang="zh-CN" dirty="0"/>
              <a:t> </a:t>
            </a:r>
            <a:r>
              <a:rPr lang="es-ES" altLang="zh-CN" dirty="0" err="1"/>
              <a:t>Liu</a:t>
            </a:r>
            <a:r>
              <a:rPr lang="es-ES" altLang="zh-CN" dirty="0"/>
              <a:t>∗ , Peta Masters , Tim Miller </a:t>
            </a:r>
            <a:r>
              <a:rPr lang="es-ES" altLang="zh-CN" dirty="0" err="1"/>
              <a:t>propose</a:t>
            </a:r>
            <a:r>
              <a:rPr lang="es-ES" altLang="zh-CN" dirty="0"/>
              <a:t> </a:t>
            </a:r>
            <a:r>
              <a:rPr lang="es-ES" altLang="zh-CN" dirty="0" err="1"/>
              <a:t>the</a:t>
            </a:r>
            <a:r>
              <a:rPr lang="es-ES" altLang="zh-CN" dirty="0"/>
              <a:t> </a:t>
            </a:r>
            <a:r>
              <a:rPr lang="es-ES" altLang="zh-CN" dirty="0" err="1"/>
              <a:t>ambiguity</a:t>
            </a:r>
            <a:r>
              <a:rPr lang="es-ES" altLang="zh-CN" dirty="0"/>
              <a:t> </a:t>
            </a:r>
            <a:r>
              <a:rPr lang="es-ES" altLang="zh-CN" dirty="0" err="1"/>
              <a:t>model</a:t>
            </a:r>
            <a:r>
              <a:rPr lang="es-ES" altLang="zh-CN" dirty="0"/>
              <a:t> </a:t>
            </a:r>
            <a:r>
              <a:rPr lang="es-ES" altLang="zh-CN" dirty="0" err="1"/>
              <a:t>which</a:t>
            </a:r>
            <a:r>
              <a:rPr lang="es-ES" altLang="zh-CN" dirty="0"/>
              <a:t> </a:t>
            </a:r>
            <a:r>
              <a:rPr lang="es-ES" altLang="zh-CN" dirty="0" err="1"/>
              <a:t>generate</a:t>
            </a:r>
            <a:r>
              <a:rPr lang="es-ES" altLang="zh-CN" dirty="0"/>
              <a:t> </a:t>
            </a:r>
            <a:r>
              <a:rPr lang="es-ES" altLang="zh-CN" dirty="0" err="1"/>
              <a:t>deceptive</a:t>
            </a:r>
            <a:r>
              <a:rPr lang="es-ES" altLang="zh-CN" dirty="0"/>
              <a:t> </a:t>
            </a:r>
            <a:r>
              <a:rPr lang="es-ES" altLang="zh-CN" dirty="0" err="1"/>
              <a:t>path</a:t>
            </a:r>
            <a:r>
              <a:rPr lang="es-ES" altLang="zh-CN" dirty="0"/>
              <a:t> </a:t>
            </a:r>
            <a:r>
              <a:rPr lang="es-ES" altLang="zh-CN" dirty="0" err="1"/>
              <a:t>by</a:t>
            </a:r>
            <a:r>
              <a:rPr lang="es-ES" altLang="zh-CN" dirty="0"/>
              <a:t> </a:t>
            </a:r>
            <a:r>
              <a:rPr lang="es-ES" altLang="zh-CN" dirty="0" err="1"/>
              <a:t>maximising</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r>
              <a:rPr lang="es-ES" altLang="zh-CN" dirty="0"/>
              <a:t>. </a:t>
            </a:r>
            <a:r>
              <a:rPr lang="es-ES" altLang="zh-CN" dirty="0" err="1"/>
              <a:t>It</a:t>
            </a:r>
            <a:r>
              <a:rPr lang="es-ES" altLang="zh-CN" dirty="0"/>
              <a:t> </a:t>
            </a:r>
            <a:r>
              <a:rPr lang="es-ES" altLang="zh-CN" dirty="0" err="1"/>
              <a:t>doesn’t</a:t>
            </a:r>
            <a:r>
              <a:rPr lang="es-ES" altLang="zh-CN" dirty="0"/>
              <a:t> </a:t>
            </a:r>
            <a:r>
              <a:rPr lang="es-ES" altLang="zh-CN" dirty="0" err="1"/>
              <a:t>require</a:t>
            </a:r>
            <a:r>
              <a:rPr lang="es-ES" altLang="zh-CN" dirty="0"/>
              <a:t> a </a:t>
            </a:r>
            <a:r>
              <a:rPr lang="es-ES" altLang="zh-CN" dirty="0" err="1"/>
              <a:t>model</a:t>
            </a:r>
            <a:r>
              <a:rPr lang="es-ES" altLang="zh-CN" dirty="0"/>
              <a:t> </a:t>
            </a:r>
            <a:r>
              <a:rPr lang="es-ES" altLang="zh-CN" dirty="0" err="1"/>
              <a:t>structure</a:t>
            </a:r>
            <a:r>
              <a:rPr lang="es-ES" altLang="zh-CN" dirty="0"/>
              <a:t>, </a:t>
            </a:r>
            <a:r>
              <a:rPr lang="es-ES" altLang="zh-CN" dirty="0" err="1"/>
              <a:t>but</a:t>
            </a:r>
            <a:r>
              <a:rPr lang="es-ES" altLang="zh-CN" dirty="0"/>
              <a:t> </a:t>
            </a:r>
            <a:r>
              <a:rPr lang="es-ES" altLang="zh-CN" dirty="0" err="1"/>
              <a:t>it</a:t>
            </a:r>
            <a:r>
              <a:rPr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altLang="zh-CN" dirty="0" err="1"/>
              <a:t>Our</a:t>
            </a:r>
            <a:r>
              <a:rPr kumimoji="1" lang="es-ES" altLang="zh-CN" dirty="0"/>
              <a:t> </a:t>
            </a:r>
            <a:r>
              <a:rPr kumimoji="1" lang="es-ES" altLang="zh-CN" dirty="0" err="1"/>
              <a:t>work</a:t>
            </a:r>
            <a:r>
              <a:rPr kumimoji="1" lang="es-ES" altLang="zh-CN" dirty="0"/>
              <a:t> </a:t>
            </a:r>
            <a:r>
              <a:rPr kumimoji="1" lang="es-ES" altLang="zh-CN" dirty="0" err="1"/>
              <a:t>focus</a:t>
            </a:r>
            <a:r>
              <a:rPr kumimoji="1" lang="es-ES" altLang="zh-CN" dirty="0"/>
              <a:t> </a:t>
            </a:r>
            <a:r>
              <a:rPr kumimoji="1" lang="es-ES" altLang="zh-CN" dirty="0" err="1"/>
              <a:t>on</a:t>
            </a:r>
            <a:r>
              <a:rPr kumimoji="1" lang="es-ES" altLang="zh-CN" dirty="0"/>
              <a:t> </a:t>
            </a:r>
            <a:r>
              <a:rPr kumimoji="1" lang="es-ES" altLang="zh-CN" dirty="0" err="1"/>
              <a:t>model</a:t>
            </a:r>
            <a:r>
              <a:rPr kumimoji="1" lang="es-ES" altLang="zh-CN" dirty="0"/>
              <a:t>-free </a:t>
            </a:r>
            <a:r>
              <a:rPr kumimoji="1" lang="es-ES" altLang="zh-CN" dirty="0" err="1"/>
              <a:t>method</a:t>
            </a:r>
            <a:r>
              <a:rPr kumimoji="1" lang="es-ES" altLang="zh-CN" dirty="0"/>
              <a:t>, and </a:t>
            </a:r>
            <a:r>
              <a:rPr kumimoji="1" lang="es-ES" altLang="zh-CN" dirty="0" err="1"/>
              <a:t>we</a:t>
            </a:r>
            <a:r>
              <a:rPr kumimoji="1" lang="es-ES" altLang="zh-CN" dirty="0"/>
              <a:t> try</a:t>
            </a:r>
            <a:endParaRPr lang="es-ES" altLang="zh-CN" dirty="0"/>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9</a:t>
            </a:fld>
            <a:endParaRPr kumimoji="1" lang="zh-CN" altLang="en-US"/>
          </a:p>
        </p:txBody>
      </p:sp>
    </p:spTree>
    <p:extLst>
      <p:ext uri="{BB962C8B-B14F-4D97-AF65-F5344CB8AC3E}">
        <p14:creationId xmlns:p14="http://schemas.microsoft.com/office/powerpoint/2010/main" val="57542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yellow point is the last deceptive point, since all the points after this point are true </a:t>
            </a:r>
            <a:r>
              <a:rPr kumimoji="1" lang="en-US" altLang="zh-CN"/>
              <a:t>to the real goa</a:t>
            </a:r>
            <a:r>
              <a:rPr kumimoji="1" lang="en-US" altLang="zh-CN" dirty="0"/>
              <a:t>l</a:t>
            </a:r>
            <a:endParaRPr kumimoji="1" lang="en-US" altLang="zh-CN"/>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10</a:t>
            </a:fld>
            <a:endParaRPr kumimoji="1" lang="zh-CN" altLang="en-US"/>
          </a:p>
        </p:txBody>
      </p:sp>
    </p:spTree>
    <p:extLst>
      <p:ext uri="{BB962C8B-B14F-4D97-AF65-F5344CB8AC3E}">
        <p14:creationId xmlns:p14="http://schemas.microsoft.com/office/powerpoint/2010/main" val="26344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F4EA1-5509-4AC4-AD19-E73D78A031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8A4EA3F-D645-4853-8898-93793F0D5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1663746-108A-46FB-9E11-3E0233A17A9A}"/>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92CF6027-F529-4729-AFE7-E256D5C8D4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185A3-7177-4857-B50D-97D3ADDD08D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5369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A5E6-1DA4-4163-8B6B-B6C53C7DA3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68A30E-6101-4DAB-B6B4-BB6F6A463AA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091579-25A2-4F59-8D47-F09EAE923E45}"/>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C99E4195-B2AE-4286-8071-DD067DC642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C6888C-2CA5-4B59-A870-26072ED51253}"/>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39748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6EF367-CA07-473E-BC8E-B610F39F85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B54FF4-1474-47A2-AED4-968349CE70F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B9F60D-D784-4FF3-88CA-8B7B1B55E4AC}"/>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7BB36307-F20C-4D7D-9454-C9825E968A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8F03B-AF8E-4A3E-86E4-46368D0B087E}"/>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14513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5786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653BC-6D20-4D0D-8B36-CC90E75692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27B3D1-05D2-405B-8389-0B8EFD38B13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4D19F3-1217-41EC-8F57-A6390215A050}"/>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D39895F1-7396-4034-BA45-BFA617BF58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DA6E4F-87EC-4EBC-A7BB-7DBA6D69210A}"/>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9144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A3A09-A1E9-4B45-B277-16D68F55BFE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228E75-B0BE-427E-BF9F-96B3285007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8D44DD0-7E14-4D06-BF23-BB6E95907127}"/>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04F97375-7DB7-40C9-A23A-D2DBDD7394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8D3C1B-5729-4276-A2B2-1EC02EB3C257}"/>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43238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0AA5E-06DE-4CF3-8A03-39302F668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00866-82B6-489C-B411-B9E562B4A8B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9B16A0-89B3-436C-91B4-390A4DA35FE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A871BE1-6251-4DD6-98EC-5FE610993DD9}"/>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FBA8BA8D-B286-47CA-90FC-D7B188AD7F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2024FB-0262-4970-9111-8711A73EF5F0}"/>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30641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11F4-8AF7-48BD-A97B-8262DAC8352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1BB1EF-0863-4594-AF1C-A84F491E3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5B1DFA-641A-4D00-A1C8-41B08EB17B1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33DC302-86E4-4BB2-8E4B-04FB3D380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0F0AA3-4AB8-485D-996A-E2B24C4299A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C30C4B-1036-40A3-AFDF-A8924E30F3BF}"/>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8" name="页脚占位符 7">
            <a:extLst>
              <a:ext uri="{FF2B5EF4-FFF2-40B4-BE49-F238E27FC236}">
                <a16:creationId xmlns:a16="http://schemas.microsoft.com/office/drawing/2014/main" id="{C49643C0-A45B-4F89-A791-AD50C32964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60613D2-72BD-40C3-9ED6-EA06992B8CB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00273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1E9D0-32C9-498C-8DE6-25055694F5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EDD24B-5F6D-4423-9A9C-D4F7579816D7}"/>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4" name="页脚占位符 3">
            <a:extLst>
              <a:ext uri="{FF2B5EF4-FFF2-40B4-BE49-F238E27FC236}">
                <a16:creationId xmlns:a16="http://schemas.microsoft.com/office/drawing/2014/main" id="{7C3CE280-1463-41BB-8285-F99305E4A7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114554-8B86-41F7-B61F-6267FC40EBA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74867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3BD48B-98CB-41AB-98F8-77D176BB4F2D}"/>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3" name="页脚占位符 2">
            <a:extLst>
              <a:ext uri="{FF2B5EF4-FFF2-40B4-BE49-F238E27FC236}">
                <a16:creationId xmlns:a16="http://schemas.microsoft.com/office/drawing/2014/main" id="{EA72B6B7-C9CA-4379-8080-EE85295FF5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DC776F-ADA5-4969-B1F3-0A18F2AAFDFB}"/>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1906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757A1-7C11-4715-A2AF-7DF185EBDA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FC18DE-A418-4119-8AF4-6BCCFC8E3D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1880DAC-004E-4D19-9EC8-E3B19529B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CC3F1B9-90AA-4FAB-B017-694C6F6854B6}"/>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4DDD6BC7-513C-40DA-8230-B3C1C71D03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E21D14-0DCF-40BA-AC64-697D5D8D735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05903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9097C-71F5-498D-9C9F-9D335FD235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8AD82F-C179-4837-853E-D405D7D5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0C7130-FBCD-4D16-BFC1-4003E6525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1D3CC2-47FC-4C72-ADF6-9BF95DE8C37C}"/>
              </a:ext>
            </a:extLst>
          </p:cNvPr>
          <p:cNvSpPr>
            <a:spLocks noGrp="1"/>
          </p:cNvSpPr>
          <p:nvPr>
            <p:ph type="dt" sz="half" idx="10"/>
          </p:nvPr>
        </p:nvSpPr>
        <p:spPr/>
        <p:txBody>
          <a:bodyPr/>
          <a:lstStyle/>
          <a:p>
            <a:fld id="{220E2B44-0D63-4A4F-AE16-F11475CB393E}"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88A59F9A-4F28-4CF4-BFB0-01C3D40AEE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E3EA82-EE73-49A0-AE06-153A67DB9BA6}"/>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26194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436529-209F-4F75-BFB2-6F25AF4CF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A28607-B6CE-4E7D-8E33-A15FDF438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C1E8C3-074C-4DAF-8FF9-32E98D831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B44-0D63-4A4F-AE16-F11475CB393E}"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51265696-6D5E-4FCA-B0B0-6EEAA431C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39A61D-0F67-4D2B-BB19-588DDA2C2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0545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FAFEC-E660-467D-9B81-768BD92D27BD}"/>
              </a:ext>
            </a:extLst>
          </p:cNvPr>
          <p:cNvSpPr>
            <a:spLocks noGrp="1"/>
          </p:cNvSpPr>
          <p:nvPr>
            <p:ph type="title"/>
          </p:nvPr>
        </p:nvSpPr>
        <p:spPr>
          <a:xfrm>
            <a:off x="2834951" y="2766218"/>
            <a:ext cx="10515600" cy="1325563"/>
          </a:xfrm>
        </p:spPr>
        <p:txBody>
          <a:bodyPr/>
          <a:lstStyle/>
          <a:p>
            <a:r>
              <a:rPr lang="en-US" altLang="zh-CN" b="1"/>
              <a:t>Start with Qingfeng</a:t>
            </a:r>
            <a:endParaRPr lang="zh-CN" altLang="en-US" b="1"/>
          </a:p>
        </p:txBody>
      </p:sp>
    </p:spTree>
    <p:extLst>
      <p:ext uri="{BB962C8B-B14F-4D97-AF65-F5344CB8AC3E}">
        <p14:creationId xmlns:p14="http://schemas.microsoft.com/office/powerpoint/2010/main" val="405890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dirty="0"/>
              <a:t>Last Deceptive Point Example</a:t>
            </a:r>
            <a:endParaRPr kumimoji="1" lang="zh-CN" altLang="en-US" dirty="0"/>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03647" y="5307992"/>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4C5AF91-55F7-1F41-AA16-DF99C2D713AB}"/>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
        <p:nvSpPr>
          <p:cNvPr id="11" name="椭圆 10">
            <a:extLst>
              <a:ext uri="{FF2B5EF4-FFF2-40B4-BE49-F238E27FC236}">
                <a16:creationId xmlns:a16="http://schemas.microsoft.com/office/drawing/2014/main" id="{27A7E858-E094-4D48-B0A6-FC74EDD975FD}"/>
              </a:ext>
            </a:extLst>
          </p:cNvPr>
          <p:cNvSpPr/>
          <p:nvPr/>
        </p:nvSpPr>
        <p:spPr>
          <a:xfrm>
            <a:off x="4619856" y="5315355"/>
            <a:ext cx="417443" cy="3975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395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FAFEC-E660-467D-9B81-768BD92D27BD}"/>
              </a:ext>
            </a:extLst>
          </p:cNvPr>
          <p:cNvSpPr>
            <a:spLocks noGrp="1"/>
          </p:cNvSpPr>
          <p:nvPr>
            <p:ph type="title"/>
          </p:nvPr>
        </p:nvSpPr>
        <p:spPr>
          <a:xfrm>
            <a:off x="3096208" y="2766218"/>
            <a:ext cx="5702559" cy="1325563"/>
          </a:xfrm>
        </p:spPr>
        <p:txBody>
          <a:bodyPr/>
          <a:lstStyle/>
          <a:p>
            <a:r>
              <a:rPr lang="en-US" altLang="zh-CN" b="1"/>
              <a:t>Continues by Junchao</a:t>
            </a:r>
            <a:endParaRPr lang="zh-CN" altLang="en-US" b="1"/>
          </a:p>
        </p:txBody>
      </p:sp>
    </p:spTree>
    <p:extLst>
      <p:ext uri="{BB962C8B-B14F-4D97-AF65-F5344CB8AC3E}">
        <p14:creationId xmlns:p14="http://schemas.microsoft.com/office/powerpoint/2010/main" val="404977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r Direction and Models"/>
          <p:cNvSpPr txBox="1">
            <a:spLocks noGrp="1"/>
          </p:cNvSpPr>
          <p:nvPr>
            <p:ph type="title"/>
          </p:nvPr>
        </p:nvSpPr>
        <p:spPr>
          <a:prstGeom prst="rect">
            <a:avLst/>
          </a:prstGeom>
        </p:spPr>
        <p:txBody>
          <a:bodyPr>
            <a:normAutofit/>
          </a:bodyPr>
          <a:lstStyle>
            <a:lvl1pPr defTabSz="531622">
              <a:defRPr sz="7200"/>
            </a:lvl1pPr>
          </a:lstStyle>
          <a:p>
            <a:pPr algn="ctr"/>
            <a:r>
              <a:rPr sz="4400"/>
              <a:t>Our Direction</a:t>
            </a:r>
            <a:r>
              <a:rPr lang="en-US" altLang="zh-CN" sz="4400"/>
              <a:t>s</a:t>
            </a:r>
            <a:r>
              <a:rPr sz="4400"/>
              <a:t> </a:t>
            </a:r>
            <a:r>
              <a:rPr sz="4400" dirty="0"/>
              <a:t>and Models</a:t>
            </a:r>
          </a:p>
        </p:txBody>
      </p:sp>
      <p:sp>
        <p:nvSpPr>
          <p:cNvPr id="3" name="文本框 2">
            <a:extLst>
              <a:ext uri="{FF2B5EF4-FFF2-40B4-BE49-F238E27FC236}">
                <a16:creationId xmlns:a16="http://schemas.microsoft.com/office/drawing/2014/main" id="{DC86BB88-E63A-41BD-88BA-34FA905C0D46}"/>
              </a:ext>
            </a:extLst>
          </p:cNvPr>
          <p:cNvSpPr txBox="1"/>
          <p:nvPr/>
        </p:nvSpPr>
        <p:spPr>
          <a:xfrm>
            <a:off x="838200" y="2090551"/>
            <a:ext cx="4274975" cy="1938992"/>
          </a:xfrm>
          <a:prstGeom prst="rect">
            <a:avLst/>
          </a:prstGeom>
          <a:noFill/>
        </p:spPr>
        <p:txBody>
          <a:bodyPr wrap="square" rtlCol="0">
            <a:spAutoFit/>
          </a:bodyPr>
          <a:lstStyle/>
          <a:p>
            <a:r>
              <a:rPr lang="en-US" altLang="zh-CN" sz="2800" b="1"/>
              <a:t>Our models</a:t>
            </a:r>
          </a:p>
          <a:p>
            <a:pPr marL="342900" indent="-342900">
              <a:buAutoNum type="arabicPeriod"/>
            </a:pPr>
            <a:r>
              <a:rPr lang="en-US" altLang="zh-CN" sz="2000"/>
              <a:t>Heuristic Model  2. Entropy Model</a:t>
            </a:r>
          </a:p>
          <a:p>
            <a:endParaRPr lang="en-US" altLang="zh-CN" sz="2800" b="1"/>
          </a:p>
          <a:p>
            <a:r>
              <a:rPr lang="en-US" altLang="zh-CN" sz="2200" b="1">
                <a:solidFill>
                  <a:srgbClr val="C00000"/>
                </a:solidFill>
              </a:rPr>
              <a:t>One </a:t>
            </a:r>
            <a:r>
              <a:rPr lang="en-US" altLang="zh-CN" sz="2200"/>
              <a:t>q-table for multiple reward functions</a:t>
            </a:r>
            <a:endParaRPr lang="zh-CN" altLang="en-US" sz="2200"/>
          </a:p>
        </p:txBody>
      </p:sp>
      <p:sp>
        <p:nvSpPr>
          <p:cNvPr id="5" name="文本框 4">
            <a:extLst>
              <a:ext uri="{FF2B5EF4-FFF2-40B4-BE49-F238E27FC236}">
                <a16:creationId xmlns:a16="http://schemas.microsoft.com/office/drawing/2014/main" id="{F1C4AC28-6321-4201-88B1-0E213529DEC4}"/>
              </a:ext>
            </a:extLst>
          </p:cNvPr>
          <p:cNvSpPr txBox="1"/>
          <p:nvPr/>
        </p:nvSpPr>
        <p:spPr>
          <a:xfrm>
            <a:off x="5556410" y="2786985"/>
            <a:ext cx="519694" cy="461665"/>
          </a:xfrm>
          <a:prstGeom prst="rect">
            <a:avLst/>
          </a:prstGeom>
          <a:noFill/>
        </p:spPr>
        <p:txBody>
          <a:bodyPr wrap="none" rtlCol="0">
            <a:spAutoFit/>
          </a:bodyPr>
          <a:lstStyle/>
          <a:p>
            <a:r>
              <a:rPr lang="en-US" altLang="zh-CN" sz="2400"/>
              <a:t>v.s</a:t>
            </a:r>
            <a:endParaRPr lang="zh-CN" altLang="en-US" sz="2400"/>
          </a:p>
        </p:txBody>
      </p:sp>
      <p:sp>
        <p:nvSpPr>
          <p:cNvPr id="6" name="文本框 5">
            <a:extLst>
              <a:ext uri="{FF2B5EF4-FFF2-40B4-BE49-F238E27FC236}">
                <a16:creationId xmlns:a16="http://schemas.microsoft.com/office/drawing/2014/main" id="{AC2FAC0C-2907-4B1B-A33C-80477709B57E}"/>
              </a:ext>
            </a:extLst>
          </p:cNvPr>
          <p:cNvSpPr txBox="1"/>
          <p:nvPr/>
        </p:nvSpPr>
        <p:spPr>
          <a:xfrm>
            <a:off x="5284972" y="4456468"/>
            <a:ext cx="1451038" cy="461665"/>
          </a:xfrm>
          <a:prstGeom prst="rect">
            <a:avLst/>
          </a:prstGeom>
          <a:noFill/>
        </p:spPr>
        <p:txBody>
          <a:bodyPr wrap="none" rtlCol="0">
            <a:spAutoFit/>
          </a:bodyPr>
          <a:lstStyle/>
          <a:p>
            <a:r>
              <a:rPr lang="en-US" altLang="zh-CN" sz="2400" b="1"/>
              <a:t>But why?</a:t>
            </a:r>
            <a:endParaRPr lang="zh-CN" altLang="en-US" sz="2400" b="1"/>
          </a:p>
        </p:txBody>
      </p:sp>
      <p:sp>
        <p:nvSpPr>
          <p:cNvPr id="7" name="文本框 6">
            <a:extLst>
              <a:ext uri="{FF2B5EF4-FFF2-40B4-BE49-F238E27FC236}">
                <a16:creationId xmlns:a16="http://schemas.microsoft.com/office/drawing/2014/main" id="{0BDBDDBA-1849-4602-93D3-487E9BA20D9F}"/>
              </a:ext>
            </a:extLst>
          </p:cNvPr>
          <p:cNvSpPr txBox="1"/>
          <p:nvPr/>
        </p:nvSpPr>
        <p:spPr>
          <a:xfrm>
            <a:off x="6839339" y="2090551"/>
            <a:ext cx="4954555" cy="2215991"/>
          </a:xfrm>
          <a:prstGeom prst="rect">
            <a:avLst/>
          </a:prstGeom>
          <a:noFill/>
        </p:spPr>
        <p:txBody>
          <a:bodyPr wrap="square" rtlCol="0">
            <a:spAutoFit/>
          </a:bodyPr>
          <a:lstStyle/>
          <a:p>
            <a:r>
              <a:rPr lang="en-US" altLang="zh-CN" sz="2800" b="1"/>
              <a:t>Original model</a:t>
            </a:r>
          </a:p>
          <a:p>
            <a:r>
              <a:rPr lang="en-US" altLang="zh-CN" sz="2000"/>
              <a:t>Ambiguity model</a:t>
            </a:r>
          </a:p>
          <a:p>
            <a:endParaRPr lang="en-US" altLang="zh-CN" sz="2800"/>
          </a:p>
          <a:p>
            <a:r>
              <a:rPr lang="en-US" altLang="zh-CN" sz="2200" b="1">
                <a:solidFill>
                  <a:srgbClr val="C00000"/>
                </a:solidFill>
              </a:rPr>
              <a:t>Mutiple</a:t>
            </a:r>
            <a:r>
              <a:rPr lang="en-US" altLang="zh-CN" sz="2200">
                <a:solidFill>
                  <a:srgbClr val="C00000"/>
                </a:solidFill>
              </a:rPr>
              <a:t> </a:t>
            </a:r>
            <a:r>
              <a:rPr lang="en-US" altLang="zh-CN" sz="2200"/>
              <a:t>q-table for multiple reward functions</a:t>
            </a:r>
          </a:p>
          <a:p>
            <a:endParaRPr lang="zh-CN" altLang="en-US"/>
          </a:p>
        </p:txBody>
      </p:sp>
      <p:sp>
        <p:nvSpPr>
          <p:cNvPr id="8" name="文本框 7">
            <a:extLst>
              <a:ext uri="{FF2B5EF4-FFF2-40B4-BE49-F238E27FC236}">
                <a16:creationId xmlns:a16="http://schemas.microsoft.com/office/drawing/2014/main" id="{0C747F30-55C0-204F-A9F2-3E3EEBDAEE94}"/>
              </a:ext>
            </a:extLst>
          </p:cNvPr>
          <p:cNvSpPr txBox="1"/>
          <p:nvPr/>
        </p:nvSpPr>
        <p:spPr>
          <a:xfrm>
            <a:off x="0" y="6439540"/>
            <a:ext cx="2421228" cy="369332"/>
          </a:xfrm>
          <a:prstGeom prst="rect">
            <a:avLst/>
          </a:prstGeom>
          <a:noFill/>
          <a:ln w="28575">
            <a:solidFill>
              <a:schemeClr val="tx1"/>
            </a:solidFill>
          </a:ln>
        </p:spPr>
        <p:txBody>
          <a:bodyPr wrap="square" rtlCol="0">
            <a:spAutoFit/>
          </a:bodyPr>
          <a:lstStyle/>
          <a:p>
            <a:r>
              <a:rPr kumimoji="1" lang="en-US" altLang="zh-CN" dirty="0"/>
              <a:t>Project Introduction</a:t>
            </a:r>
            <a:endParaRPr kumimoji="1" lang="zh-CN" altLang="en-US" dirty="0"/>
          </a:p>
        </p:txBody>
      </p:sp>
    </p:spTree>
    <p:extLst>
      <p:ext uri="{BB962C8B-B14F-4D97-AF65-F5344CB8AC3E}">
        <p14:creationId xmlns:p14="http://schemas.microsoft.com/office/powerpoint/2010/main" val="21461272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r Direction and Models"/>
          <p:cNvSpPr txBox="1">
            <a:spLocks noGrp="1"/>
          </p:cNvSpPr>
          <p:nvPr>
            <p:ph type="title"/>
          </p:nvPr>
        </p:nvSpPr>
        <p:spPr>
          <a:prstGeom prst="rect">
            <a:avLst/>
          </a:prstGeom>
        </p:spPr>
        <p:txBody>
          <a:bodyPr>
            <a:normAutofit/>
          </a:bodyPr>
          <a:lstStyle>
            <a:lvl1pPr defTabSz="531622">
              <a:defRPr sz="7200"/>
            </a:lvl1pPr>
          </a:lstStyle>
          <a:p>
            <a:pPr algn="ctr"/>
            <a:r>
              <a:rPr sz="4400"/>
              <a:t>Our Direction</a:t>
            </a:r>
            <a:r>
              <a:rPr lang="en-US" altLang="zh-CN" sz="4400"/>
              <a:t>s</a:t>
            </a:r>
            <a:r>
              <a:rPr sz="4400"/>
              <a:t> </a:t>
            </a:r>
            <a:r>
              <a:rPr sz="4400" dirty="0"/>
              <a:t>and Models</a:t>
            </a:r>
          </a:p>
        </p:txBody>
      </p:sp>
      <p:sp>
        <p:nvSpPr>
          <p:cNvPr id="3" name="文本框 2">
            <a:extLst>
              <a:ext uri="{FF2B5EF4-FFF2-40B4-BE49-F238E27FC236}">
                <a16:creationId xmlns:a16="http://schemas.microsoft.com/office/drawing/2014/main" id="{DC86BB88-E63A-41BD-88BA-34FA905C0D46}"/>
              </a:ext>
            </a:extLst>
          </p:cNvPr>
          <p:cNvSpPr txBox="1"/>
          <p:nvPr/>
        </p:nvSpPr>
        <p:spPr>
          <a:xfrm>
            <a:off x="838200" y="2090551"/>
            <a:ext cx="4274975" cy="1938992"/>
          </a:xfrm>
          <a:prstGeom prst="rect">
            <a:avLst/>
          </a:prstGeom>
          <a:noFill/>
        </p:spPr>
        <p:txBody>
          <a:bodyPr wrap="square" rtlCol="0">
            <a:spAutoFit/>
          </a:bodyPr>
          <a:lstStyle/>
          <a:p>
            <a:r>
              <a:rPr lang="en-US" altLang="zh-CN" sz="2800" b="1"/>
              <a:t>Our models</a:t>
            </a:r>
          </a:p>
          <a:p>
            <a:pPr marL="342900" indent="-342900">
              <a:buAutoNum type="arabicPeriod"/>
            </a:pPr>
            <a:r>
              <a:rPr lang="en-US" altLang="zh-CN" sz="2000"/>
              <a:t>Heuristic Model  2. Entropy Model</a:t>
            </a:r>
          </a:p>
          <a:p>
            <a:endParaRPr lang="en-US" altLang="zh-CN" sz="2800" b="1"/>
          </a:p>
          <a:p>
            <a:r>
              <a:rPr lang="en-US" altLang="zh-CN" sz="2200" b="1">
                <a:solidFill>
                  <a:srgbClr val="C00000"/>
                </a:solidFill>
              </a:rPr>
              <a:t>One </a:t>
            </a:r>
            <a:r>
              <a:rPr lang="en-US" altLang="zh-CN" sz="2200"/>
              <a:t>q-table for multiple reward functions</a:t>
            </a:r>
            <a:endParaRPr lang="zh-CN" altLang="en-US" sz="2200"/>
          </a:p>
        </p:txBody>
      </p:sp>
      <p:sp>
        <p:nvSpPr>
          <p:cNvPr id="5" name="文本框 4">
            <a:extLst>
              <a:ext uri="{FF2B5EF4-FFF2-40B4-BE49-F238E27FC236}">
                <a16:creationId xmlns:a16="http://schemas.microsoft.com/office/drawing/2014/main" id="{F1C4AC28-6321-4201-88B1-0E213529DEC4}"/>
              </a:ext>
            </a:extLst>
          </p:cNvPr>
          <p:cNvSpPr txBox="1"/>
          <p:nvPr/>
        </p:nvSpPr>
        <p:spPr>
          <a:xfrm>
            <a:off x="5556410" y="2786985"/>
            <a:ext cx="519694" cy="461665"/>
          </a:xfrm>
          <a:prstGeom prst="rect">
            <a:avLst/>
          </a:prstGeom>
          <a:noFill/>
        </p:spPr>
        <p:txBody>
          <a:bodyPr wrap="none" rtlCol="0">
            <a:spAutoFit/>
          </a:bodyPr>
          <a:lstStyle/>
          <a:p>
            <a:r>
              <a:rPr lang="en-US" altLang="zh-CN" sz="2400"/>
              <a:t>v.s</a:t>
            </a:r>
            <a:endParaRPr lang="zh-CN" altLang="en-US" sz="2400"/>
          </a:p>
        </p:txBody>
      </p:sp>
      <p:sp>
        <p:nvSpPr>
          <p:cNvPr id="6" name="文本框 5">
            <a:extLst>
              <a:ext uri="{FF2B5EF4-FFF2-40B4-BE49-F238E27FC236}">
                <a16:creationId xmlns:a16="http://schemas.microsoft.com/office/drawing/2014/main" id="{AC2FAC0C-2907-4B1B-A33C-80477709B57E}"/>
              </a:ext>
            </a:extLst>
          </p:cNvPr>
          <p:cNvSpPr txBox="1"/>
          <p:nvPr/>
        </p:nvSpPr>
        <p:spPr>
          <a:xfrm>
            <a:off x="5284972" y="4456468"/>
            <a:ext cx="1451038" cy="461665"/>
          </a:xfrm>
          <a:prstGeom prst="rect">
            <a:avLst/>
          </a:prstGeom>
          <a:noFill/>
        </p:spPr>
        <p:txBody>
          <a:bodyPr wrap="none" rtlCol="0">
            <a:spAutoFit/>
          </a:bodyPr>
          <a:lstStyle/>
          <a:p>
            <a:r>
              <a:rPr lang="en-US" altLang="zh-CN" sz="2400" b="1"/>
              <a:t>But why?</a:t>
            </a:r>
            <a:endParaRPr lang="zh-CN" altLang="en-US" sz="2400" b="1"/>
          </a:p>
        </p:txBody>
      </p:sp>
      <p:sp>
        <p:nvSpPr>
          <p:cNvPr id="7" name="文本框 6">
            <a:extLst>
              <a:ext uri="{FF2B5EF4-FFF2-40B4-BE49-F238E27FC236}">
                <a16:creationId xmlns:a16="http://schemas.microsoft.com/office/drawing/2014/main" id="{0BDBDDBA-1849-4602-93D3-487E9BA20D9F}"/>
              </a:ext>
            </a:extLst>
          </p:cNvPr>
          <p:cNvSpPr txBox="1"/>
          <p:nvPr/>
        </p:nvSpPr>
        <p:spPr>
          <a:xfrm>
            <a:off x="6839339" y="2090551"/>
            <a:ext cx="4954555" cy="2215991"/>
          </a:xfrm>
          <a:prstGeom prst="rect">
            <a:avLst/>
          </a:prstGeom>
          <a:noFill/>
        </p:spPr>
        <p:txBody>
          <a:bodyPr wrap="square" rtlCol="0">
            <a:spAutoFit/>
          </a:bodyPr>
          <a:lstStyle/>
          <a:p>
            <a:r>
              <a:rPr lang="en-US" altLang="zh-CN" sz="2800" b="1"/>
              <a:t>Original model</a:t>
            </a:r>
          </a:p>
          <a:p>
            <a:r>
              <a:rPr lang="en-US" altLang="zh-CN" sz="2000"/>
              <a:t>Ambiguity model</a:t>
            </a:r>
          </a:p>
          <a:p>
            <a:endParaRPr lang="en-US" altLang="zh-CN" sz="2800"/>
          </a:p>
          <a:p>
            <a:r>
              <a:rPr lang="en-US" altLang="zh-CN" sz="2200" b="1">
                <a:solidFill>
                  <a:srgbClr val="C00000"/>
                </a:solidFill>
              </a:rPr>
              <a:t>Mutiple</a:t>
            </a:r>
            <a:r>
              <a:rPr lang="en-US" altLang="zh-CN" sz="2200">
                <a:solidFill>
                  <a:srgbClr val="C00000"/>
                </a:solidFill>
              </a:rPr>
              <a:t> </a:t>
            </a:r>
            <a:r>
              <a:rPr lang="en-US" altLang="zh-CN" sz="2200"/>
              <a:t>q-table for multiple reward functions</a:t>
            </a:r>
          </a:p>
          <a:p>
            <a:endParaRPr lang="zh-CN" altLang="en-US"/>
          </a:p>
        </p:txBody>
      </p:sp>
      <p:sp>
        <p:nvSpPr>
          <p:cNvPr id="8" name="文本框 7">
            <a:extLst>
              <a:ext uri="{FF2B5EF4-FFF2-40B4-BE49-F238E27FC236}">
                <a16:creationId xmlns:a16="http://schemas.microsoft.com/office/drawing/2014/main" id="{D0A338B0-FFD1-4EFB-89B3-D3B7AF56A3E7}"/>
              </a:ext>
            </a:extLst>
          </p:cNvPr>
          <p:cNvSpPr txBox="1"/>
          <p:nvPr/>
        </p:nvSpPr>
        <p:spPr>
          <a:xfrm>
            <a:off x="1651519" y="5237361"/>
            <a:ext cx="9469259" cy="707886"/>
          </a:xfrm>
          <a:prstGeom prst="rect">
            <a:avLst/>
          </a:prstGeom>
          <a:noFill/>
        </p:spPr>
        <p:txBody>
          <a:bodyPr wrap="none" rtlCol="0">
            <a:spAutoFit/>
          </a:bodyPr>
          <a:lstStyle/>
          <a:p>
            <a:r>
              <a:rPr lang="en-US" altLang="zh-CN" sz="2000"/>
              <a:t>1. Less time complexity. Especially when there are many possible goals(bogus goals).</a:t>
            </a:r>
          </a:p>
          <a:p>
            <a:r>
              <a:rPr lang="en-US" altLang="zh-CN" sz="2000"/>
              <a:t>2. Less information thus lower possibility of leakage</a:t>
            </a:r>
          </a:p>
        </p:txBody>
      </p:sp>
      <p:sp>
        <p:nvSpPr>
          <p:cNvPr id="9" name="文本框 8">
            <a:extLst>
              <a:ext uri="{FF2B5EF4-FFF2-40B4-BE49-F238E27FC236}">
                <a16:creationId xmlns:a16="http://schemas.microsoft.com/office/drawing/2014/main" id="{A115AD68-35A0-2443-996D-13E160409BB7}"/>
              </a:ext>
            </a:extLst>
          </p:cNvPr>
          <p:cNvSpPr txBox="1"/>
          <p:nvPr/>
        </p:nvSpPr>
        <p:spPr>
          <a:xfrm>
            <a:off x="0" y="6439540"/>
            <a:ext cx="2421228" cy="369332"/>
          </a:xfrm>
          <a:prstGeom prst="rect">
            <a:avLst/>
          </a:prstGeom>
          <a:noFill/>
          <a:ln w="28575">
            <a:solidFill>
              <a:schemeClr val="tx1"/>
            </a:solidFill>
          </a:ln>
        </p:spPr>
        <p:txBody>
          <a:bodyPr wrap="square" rtlCol="0">
            <a:spAutoFit/>
          </a:bodyPr>
          <a:lstStyle/>
          <a:p>
            <a:r>
              <a:rPr kumimoji="1" lang="en-US" altLang="zh-CN" dirty="0"/>
              <a:t>Project Introduction</a:t>
            </a:r>
            <a:endParaRPr kumimoji="1" lang="zh-CN" altLang="en-US" dirty="0"/>
          </a:p>
        </p:txBody>
      </p:sp>
    </p:spTree>
    <p:extLst>
      <p:ext uri="{BB962C8B-B14F-4D97-AF65-F5344CB8AC3E}">
        <p14:creationId xmlns:p14="http://schemas.microsoft.com/office/powerpoint/2010/main" val="42844030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Model 1: Heuristic"/>
          <p:cNvSpPr txBox="1">
            <a:spLocks noGrp="1"/>
          </p:cNvSpPr>
          <p:nvPr>
            <p:ph type="title"/>
          </p:nvPr>
        </p:nvSpPr>
        <p:spPr>
          <a:prstGeom prst="rect">
            <a:avLst/>
          </a:prstGeom>
        </p:spPr>
        <p:txBody>
          <a:bodyPr/>
          <a:lstStyle/>
          <a:p>
            <a:r>
              <a:t>Model 1: Heuristic</a:t>
            </a:r>
            <a:r>
              <a:rPr lang="en-US" altLang="zh-CN"/>
              <a:t> Model</a:t>
            </a:r>
            <a:endParaRPr/>
          </a:p>
        </p:txBody>
      </p:sp>
      <p:sp>
        <p:nvSpPr>
          <p:cNvPr id="129" name="Designing a reward structure that leads an AI away from the optimal policy can be seen as a form of deception……"/>
          <p:cNvSpPr txBox="1">
            <a:spLocks noGrp="1"/>
          </p:cNvSpPr>
          <p:nvPr>
            <p:ph type="body" idx="1"/>
          </p:nvPr>
        </p:nvSpPr>
        <p:spPr>
          <a:prstGeom prst="rect">
            <a:avLst/>
          </a:prstGeom>
        </p:spPr>
        <p:txBody>
          <a:bodyPr>
            <a:normAutofit fontScale="85000" lnSpcReduction="10000"/>
          </a:bodyPr>
          <a:lstStyle/>
          <a:p>
            <a:pPr marL="0" indent="0" defTabSz="260380">
              <a:lnSpc>
                <a:spcPts val="2953"/>
              </a:lnSpc>
              <a:spcBef>
                <a:spcPts val="633"/>
              </a:spcBef>
              <a:buNone/>
              <a:defRPr sz="2592">
                <a:latin typeface="Times"/>
                <a:ea typeface="Times"/>
                <a:cs typeface="Times"/>
                <a:sym typeface="Times"/>
              </a:defRPr>
            </a:pPr>
            <a:r>
              <a:t>“Designing a reward structure that leads an AI away from the optimal policy can be seen as a form of deception… ”</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“If we see the reward function as a heuristic function approximating the (inverse) distance from a globally optimal policy, a deceptive reward function is an inadmissible heuristic.”</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 —Anderson, et al, 2018</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Example: Super Mario</a:t>
            </a:r>
          </a:p>
        </p:txBody>
      </p:sp>
      <p:sp>
        <p:nvSpPr>
          <p:cNvPr id="4" name="文本框 3">
            <a:extLst>
              <a:ext uri="{FF2B5EF4-FFF2-40B4-BE49-F238E27FC236}">
                <a16:creationId xmlns:a16="http://schemas.microsoft.com/office/drawing/2014/main" id="{00CD495D-A4EB-914D-B714-91841CB49AB7}"/>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30619953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Model 1: Heuristic"/>
          <p:cNvSpPr txBox="1">
            <a:spLocks noGrp="1"/>
          </p:cNvSpPr>
          <p:nvPr>
            <p:ph type="title"/>
          </p:nvPr>
        </p:nvSpPr>
        <p:spPr>
          <a:prstGeom prst="rect">
            <a:avLst/>
          </a:prstGeom>
        </p:spPr>
        <p:txBody>
          <a:bodyPr/>
          <a:lstStyle/>
          <a:p>
            <a:r>
              <a:t>Model 1: Heuristic</a:t>
            </a:r>
            <a:r>
              <a:rPr lang="en-US" altLang="zh-CN"/>
              <a:t> Model</a:t>
            </a:r>
            <a:endParaRPr/>
          </a:p>
        </p:txBody>
      </p:sp>
      <p:sp>
        <p:nvSpPr>
          <p:cNvPr id="132" name="How to make sure we can still reach to our destination, not just being so totally irrational?…"/>
          <p:cNvSpPr txBox="1">
            <a:spLocks noGrp="1"/>
          </p:cNvSpPr>
          <p:nvPr>
            <p:ph type="body" idx="1"/>
          </p:nvPr>
        </p:nvSpPr>
        <p:spPr>
          <a:xfrm>
            <a:off x="838200" y="2799800"/>
            <a:ext cx="11058331" cy="2158315"/>
          </a:xfrm>
          <a:prstGeom prst="rect">
            <a:avLst/>
          </a:prstGeom>
        </p:spPr>
        <p:txBody>
          <a:bodyPr>
            <a:normAutofit fontScale="92500" lnSpcReduction="10000"/>
          </a:bodyPr>
          <a:lstStyle/>
          <a:p>
            <a:pPr marL="0" indent="0">
              <a:buNone/>
            </a:pPr>
            <a:r>
              <a:rPr lang="en-US" altLang="zh-CN" b="1"/>
              <a:t>Problem:</a:t>
            </a:r>
          </a:p>
          <a:p>
            <a:pPr marL="0" indent="0">
              <a:lnSpc>
                <a:spcPct val="150000"/>
              </a:lnSpc>
              <a:buNone/>
            </a:pPr>
            <a:r>
              <a:t>How to make sure </a:t>
            </a:r>
            <a:r>
              <a:rPr lang="en-US"/>
              <a:t>to </a:t>
            </a:r>
            <a:r>
              <a:t>reach to our destination, not just being</a:t>
            </a:r>
            <a:r>
              <a:rPr lang="zh-CN" altLang="en-US"/>
              <a:t> </a:t>
            </a:r>
            <a:r>
              <a:t>irrational?</a:t>
            </a:r>
            <a:r>
              <a:rPr lang="en-US" altLang="zh-CN"/>
              <a:t> </a:t>
            </a:r>
            <a:r>
              <a:rPr lang="en-US" altLang="zh-CN" b="1"/>
              <a:t>Answer:</a:t>
            </a:r>
          </a:p>
          <a:p>
            <a:pPr marL="0" indent="0">
              <a:buNone/>
            </a:pPr>
            <a:r>
              <a:t>By reward shaping!</a:t>
            </a:r>
          </a:p>
        </p:txBody>
      </p:sp>
      <p:sp>
        <p:nvSpPr>
          <p:cNvPr id="4" name="The key idea is that we add some small additional reward for particular behavior.">
            <a:extLst>
              <a:ext uri="{FF2B5EF4-FFF2-40B4-BE49-F238E27FC236}">
                <a16:creationId xmlns:a16="http://schemas.microsoft.com/office/drawing/2014/main" id="{93E9728B-217D-445A-8A95-85B52B5B7883}"/>
              </a:ext>
            </a:extLst>
          </p:cNvPr>
          <p:cNvSpPr txBox="1">
            <a:spLocks/>
          </p:cNvSpPr>
          <p:nvPr/>
        </p:nvSpPr>
        <p:spPr>
          <a:xfrm>
            <a:off x="838200" y="1474237"/>
            <a:ext cx="9556102" cy="914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21457">
              <a:lnSpc>
                <a:spcPts val="2109"/>
              </a:lnSpc>
              <a:spcBef>
                <a:spcPts val="844"/>
              </a:spcBef>
              <a:buFont typeface="Arial" panose="020B0604020202020204" pitchFamily="34" charset="0"/>
              <a:buNone/>
              <a:defRPr sz="1300">
                <a:latin typeface="Times"/>
                <a:ea typeface="Times"/>
                <a:cs typeface="Times"/>
                <a:sym typeface="Times"/>
              </a:defRPr>
            </a:pPr>
            <a:endParaRPr lang="en-US" sz="1300">
              <a:latin typeface="Times"/>
              <a:ea typeface="Times"/>
              <a:cs typeface="Times"/>
              <a:sym typeface="Times"/>
            </a:endParaRPr>
          </a:p>
          <a:p>
            <a:pPr marL="0" indent="0" defTabSz="321457">
              <a:lnSpc>
                <a:spcPts val="3726"/>
              </a:lnSpc>
              <a:spcBef>
                <a:spcPts val="844"/>
              </a:spcBef>
              <a:buFont typeface="Arial" panose="020B0604020202020204" pitchFamily="34" charset="0"/>
              <a:buNone/>
              <a:defRPr>
                <a:latin typeface="Times"/>
                <a:ea typeface="Times"/>
                <a:cs typeface="Times"/>
                <a:sym typeface="Times"/>
              </a:defRPr>
            </a:pPr>
            <a:r>
              <a:rPr lang="en-US" b="1">
                <a:latin typeface="Times"/>
                <a:ea typeface="Times"/>
                <a:cs typeface="Times"/>
                <a:sym typeface="Times"/>
              </a:rPr>
              <a:t>The key idea: </a:t>
            </a:r>
            <a:r>
              <a:rPr lang="en-US">
                <a:latin typeface="Times"/>
                <a:ea typeface="Times"/>
                <a:cs typeface="Times"/>
                <a:sym typeface="Times"/>
              </a:rPr>
              <a:t>add additional reward for particular behaviors. </a:t>
            </a:r>
          </a:p>
        </p:txBody>
      </p:sp>
      <p:sp>
        <p:nvSpPr>
          <p:cNvPr id="5" name="文本框 4">
            <a:extLst>
              <a:ext uri="{FF2B5EF4-FFF2-40B4-BE49-F238E27FC236}">
                <a16:creationId xmlns:a16="http://schemas.microsoft.com/office/drawing/2014/main" id="{EB18B9BE-D298-D642-B63F-D38C8176B1C9}"/>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8207821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Model 1: Heuristic"/>
          <p:cNvSpPr txBox="1">
            <a:spLocks noGrp="1"/>
          </p:cNvSpPr>
          <p:nvPr>
            <p:ph type="title"/>
          </p:nvPr>
        </p:nvSpPr>
        <p:spPr>
          <a:prstGeom prst="rect">
            <a:avLst/>
          </a:prstGeom>
        </p:spPr>
        <p:txBody>
          <a:bodyPr/>
          <a:lstStyle/>
          <a:p>
            <a:r>
              <a:rPr dirty="0"/>
              <a:t>Model 1: Heuristic</a:t>
            </a:r>
            <a:r>
              <a:rPr lang="en-US" altLang="zh-CN" dirty="0"/>
              <a:t> Model</a:t>
            </a:r>
            <a:endParaRPr dirty="0"/>
          </a:p>
        </p:txBody>
      </p:sp>
      <p:sp>
        <p:nvSpPr>
          <p:cNvPr id="139" name="Our Reward shaping: Add the sum of distances to all fake goals, and then gives it a weight.…"/>
          <p:cNvSpPr txBox="1">
            <a:spLocks noGrp="1"/>
          </p:cNvSpPr>
          <p:nvPr>
            <p:ph type="body" idx="1"/>
          </p:nvPr>
        </p:nvSpPr>
        <p:spPr>
          <a:xfrm>
            <a:off x="838200" y="2222201"/>
            <a:ext cx="10515600" cy="4351338"/>
          </a:xfrm>
          <a:prstGeom prst="rect">
            <a:avLst/>
          </a:prstGeom>
        </p:spPr>
        <p:txBody>
          <a:bodyPr/>
          <a:lstStyle/>
          <a:p>
            <a:pPr marL="160728" indent="-160728" defTabSz="642915">
              <a:spcBef>
                <a:spcPts val="703"/>
              </a:spcBef>
              <a:buSzPct val="100000"/>
              <a:buFont typeface="Arial"/>
              <a:defRPr sz="3300">
                <a:latin typeface="等线"/>
                <a:ea typeface="等线"/>
                <a:cs typeface="等线"/>
                <a:sym typeface="等线"/>
              </a:defRPr>
            </a:pPr>
            <a:endParaRPr dirty="0"/>
          </a:p>
          <a:p>
            <a:pPr marL="160728" indent="-160728" defTabSz="642915">
              <a:spcBef>
                <a:spcPts val="703"/>
              </a:spcBef>
              <a:buSzPct val="100000"/>
              <a:buFont typeface="Arial"/>
              <a:defRPr sz="3300">
                <a:latin typeface="等线"/>
                <a:ea typeface="等线"/>
                <a:cs typeface="等线"/>
                <a:sym typeface="等线"/>
              </a:defRPr>
            </a:pPr>
            <a:r>
              <a:rPr dirty="0"/>
              <a:t>Our Reward shaping: Add the sum of distances to all fake goals, and then gives it a weight.</a:t>
            </a:r>
          </a:p>
          <a:p>
            <a:pPr marL="160728" indent="-160728" defTabSz="642915">
              <a:spcBef>
                <a:spcPts val="703"/>
              </a:spcBef>
              <a:buSzPct val="100000"/>
              <a:buFont typeface="Arial"/>
              <a:defRPr sz="3300">
                <a:latin typeface="等线"/>
                <a:ea typeface="等线"/>
                <a:cs typeface="等线"/>
                <a:sym typeface="等线"/>
              </a:defRPr>
            </a:pPr>
            <a:endParaRPr dirty="0"/>
          </a:p>
          <a:p>
            <a:pPr marL="160728" indent="-160728" defTabSz="642915">
              <a:spcBef>
                <a:spcPts val="703"/>
              </a:spcBef>
              <a:buSzPct val="100000"/>
              <a:buFont typeface="Arial"/>
              <a:defRPr sz="3300">
                <a:latin typeface="等线"/>
                <a:ea typeface="等线"/>
                <a:cs typeface="等线"/>
                <a:sym typeface="等线"/>
              </a:defRPr>
            </a:pPr>
            <a:r>
              <a:rPr dirty="0"/>
              <a:t>As close as possible to all fake goals to be deceptive</a:t>
            </a:r>
          </a:p>
          <a:p>
            <a:pPr marL="160728" indent="-160728" defTabSz="642915">
              <a:spcBef>
                <a:spcPts val="703"/>
              </a:spcBef>
              <a:buSzPct val="100000"/>
              <a:buFont typeface="Arial"/>
              <a:defRPr sz="3300">
                <a:latin typeface="等线"/>
                <a:ea typeface="等线"/>
                <a:cs typeface="等线"/>
                <a:sym typeface="等线"/>
              </a:defRPr>
            </a:pPr>
            <a:endParaRPr dirty="0"/>
          </a:p>
          <a:p>
            <a:pPr marL="160728" indent="-160728" defTabSz="642915">
              <a:spcBef>
                <a:spcPts val="703"/>
              </a:spcBef>
              <a:buSzPct val="100000"/>
              <a:buFont typeface="Arial"/>
              <a:defRPr sz="3300">
                <a:latin typeface="等线"/>
                <a:ea typeface="等线"/>
                <a:cs typeface="等线"/>
                <a:sym typeface="等线"/>
              </a:defRPr>
            </a:pPr>
            <a:r>
              <a:rPr dirty="0"/>
              <a:t>Eventually Reach the goal</a:t>
            </a:r>
          </a:p>
        </p:txBody>
      </p:sp>
      <p:sp>
        <p:nvSpPr>
          <p:cNvPr id="4" name="文本框 3">
            <a:extLst>
              <a:ext uri="{FF2B5EF4-FFF2-40B4-BE49-F238E27FC236}">
                <a16:creationId xmlns:a16="http://schemas.microsoft.com/office/drawing/2014/main" id="{55611060-EFF0-0E4E-B84E-66ADF0D607D8}"/>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pic>
        <p:nvPicPr>
          <p:cNvPr id="6" name="图片 5" descr="图片 5">
            <a:extLst>
              <a:ext uri="{FF2B5EF4-FFF2-40B4-BE49-F238E27FC236}">
                <a16:creationId xmlns:a16="http://schemas.microsoft.com/office/drawing/2014/main" id="{73F2AF5E-CECE-1E43-BEB2-1441F62B72CC}"/>
              </a:ext>
            </a:extLst>
          </p:cNvPr>
          <p:cNvPicPr>
            <a:picLocks noChangeAspect="1"/>
          </p:cNvPicPr>
          <p:nvPr/>
        </p:nvPicPr>
        <p:blipFill>
          <a:blip r:embed="rId2"/>
          <a:stretch>
            <a:fillRect/>
          </a:stretch>
        </p:blipFill>
        <p:spPr>
          <a:xfrm>
            <a:off x="1352282" y="1642676"/>
            <a:ext cx="8360129" cy="952722"/>
          </a:xfrm>
          <a:prstGeom prst="rect">
            <a:avLst/>
          </a:prstGeom>
          <a:ln w="12700">
            <a:miter lim="400000"/>
          </a:ln>
        </p:spPr>
      </p:pic>
    </p:spTree>
    <p:extLst>
      <p:ext uri="{BB962C8B-B14F-4D97-AF65-F5344CB8AC3E}">
        <p14:creationId xmlns:p14="http://schemas.microsoft.com/office/powerpoint/2010/main" val="382153327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内容占位符 4" descr="内容占位符 4"/>
          <p:cNvPicPr>
            <a:picLocks noChangeAspect="1"/>
          </p:cNvPicPr>
          <p:nvPr/>
        </p:nvPicPr>
        <p:blipFill rotWithShape="1">
          <a:blip r:embed="rId2"/>
          <a:srcRect t="13225" r="15802" b="699"/>
          <a:stretch/>
        </p:blipFill>
        <p:spPr>
          <a:xfrm>
            <a:off x="1422055" y="2546696"/>
            <a:ext cx="2520000" cy="2488477"/>
          </a:xfrm>
          <a:prstGeom prst="rect">
            <a:avLst/>
          </a:prstGeom>
          <a:ln w="12700">
            <a:miter lim="400000"/>
          </a:ln>
        </p:spPr>
      </p:pic>
      <p:pic>
        <p:nvPicPr>
          <p:cNvPr id="144" name="图片 6" descr="图片 6"/>
          <p:cNvPicPr>
            <a:picLocks noChangeAspect="1"/>
          </p:cNvPicPr>
          <p:nvPr/>
        </p:nvPicPr>
        <p:blipFill rotWithShape="1">
          <a:blip r:embed="rId3"/>
          <a:srcRect t="12931" r="19165"/>
          <a:stretch/>
        </p:blipFill>
        <p:spPr>
          <a:xfrm>
            <a:off x="8249945" y="2546697"/>
            <a:ext cx="2520001" cy="2524446"/>
          </a:xfrm>
          <a:prstGeom prst="rect">
            <a:avLst/>
          </a:prstGeom>
          <a:ln w="12700">
            <a:miter lim="400000"/>
          </a:ln>
        </p:spPr>
      </p:pic>
      <p:pic>
        <p:nvPicPr>
          <p:cNvPr id="145" name="图片 8" descr="图片 8"/>
          <p:cNvPicPr>
            <a:picLocks noChangeAspect="1"/>
          </p:cNvPicPr>
          <p:nvPr/>
        </p:nvPicPr>
        <p:blipFill rotWithShape="1">
          <a:blip r:embed="rId4"/>
          <a:srcRect t="13315" r="18494"/>
          <a:stretch/>
        </p:blipFill>
        <p:spPr>
          <a:xfrm>
            <a:off x="4836000" y="2546696"/>
            <a:ext cx="2520000" cy="2524447"/>
          </a:xfrm>
          <a:prstGeom prst="rect">
            <a:avLst/>
          </a:prstGeom>
          <a:ln w="12700">
            <a:miter lim="400000"/>
          </a:ln>
        </p:spPr>
      </p:pic>
      <p:sp>
        <p:nvSpPr>
          <p:cNvPr id="7" name="文本框 6">
            <a:extLst>
              <a:ext uri="{FF2B5EF4-FFF2-40B4-BE49-F238E27FC236}">
                <a16:creationId xmlns:a16="http://schemas.microsoft.com/office/drawing/2014/main" id="{6A2E31C3-EA5A-4CC5-A141-25AE4B080C71}"/>
              </a:ext>
            </a:extLst>
          </p:cNvPr>
          <p:cNvSpPr txBox="1"/>
          <p:nvPr/>
        </p:nvSpPr>
        <p:spPr>
          <a:xfrm>
            <a:off x="880097" y="655129"/>
            <a:ext cx="4512582" cy="461665"/>
          </a:xfrm>
          <a:prstGeom prst="rect">
            <a:avLst/>
          </a:prstGeom>
          <a:noFill/>
        </p:spPr>
        <p:txBody>
          <a:bodyPr wrap="none" rtlCol="0">
            <a:spAutoFit/>
          </a:bodyPr>
          <a:lstStyle/>
          <a:p>
            <a:r>
              <a:rPr lang="en-US" altLang="zh-CN" sz="2400" b="1">
                <a:latin typeface="Times New Roman" panose="02020603050405020304" pitchFamily="18" charset="0"/>
                <a:cs typeface="Times New Roman" panose="02020603050405020304" pitchFamily="18" charset="0"/>
              </a:rPr>
              <a:t>Visualization of Heuristic Model</a:t>
            </a:r>
            <a:endParaRPr lang="zh-CN" altLang="en-US" sz="2400" b="1">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CC696BC-9FDF-9C4F-93E1-F4118A440C65}"/>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6142910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FAFEC-E660-467D-9B81-768BD92D27BD}"/>
              </a:ext>
            </a:extLst>
          </p:cNvPr>
          <p:cNvSpPr>
            <a:spLocks noGrp="1"/>
          </p:cNvSpPr>
          <p:nvPr>
            <p:ph type="title"/>
          </p:nvPr>
        </p:nvSpPr>
        <p:spPr>
          <a:xfrm>
            <a:off x="2593911" y="2766218"/>
            <a:ext cx="6792685" cy="1325563"/>
          </a:xfrm>
        </p:spPr>
        <p:txBody>
          <a:bodyPr/>
          <a:lstStyle/>
          <a:p>
            <a:r>
              <a:rPr lang="en-US" altLang="zh-CN" b="1"/>
              <a:t>Then Yingnan till the end</a:t>
            </a:r>
            <a:endParaRPr lang="zh-CN" altLang="en-US" b="1"/>
          </a:p>
        </p:txBody>
      </p:sp>
    </p:spTree>
    <p:extLst>
      <p:ext uri="{BB962C8B-B14F-4D97-AF65-F5344CB8AC3E}">
        <p14:creationId xmlns:p14="http://schemas.microsoft.com/office/powerpoint/2010/main" val="93123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230EEAC-3584-4F1F-8633-6F782DBA2386}"/>
              </a:ext>
            </a:extLst>
          </p:cNvPr>
          <p:cNvGrpSpPr/>
          <p:nvPr/>
        </p:nvGrpSpPr>
        <p:grpSpPr>
          <a:xfrm>
            <a:off x="367645" y="285653"/>
            <a:ext cx="4642701" cy="3538068"/>
            <a:chOff x="386499" y="1545996"/>
            <a:chExt cx="4642701" cy="3538068"/>
          </a:xfrm>
        </p:grpSpPr>
        <p:sp>
          <p:nvSpPr>
            <p:cNvPr id="9" name="矩形 8" hidden="1">
              <a:extLst>
                <a:ext uri="{FF2B5EF4-FFF2-40B4-BE49-F238E27FC236}">
                  <a16:creationId xmlns:a16="http://schemas.microsoft.com/office/drawing/2014/main" id="{F01E6D64-7C6D-462F-9368-7E15B8A4BC96}"/>
                </a:ext>
              </a:extLst>
            </p:cNvPr>
            <p:cNvSpPr/>
            <p:nvPr/>
          </p:nvSpPr>
          <p:spPr>
            <a:xfrm>
              <a:off x="731520" y="3706368"/>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3FE7A9-E3FF-4236-A9C4-0816864390CA}"/>
                </a:ext>
              </a:extLst>
            </p:cNvPr>
            <p:cNvSpPr txBox="1"/>
            <p:nvPr/>
          </p:nvSpPr>
          <p:spPr>
            <a:xfrm>
              <a:off x="386499" y="1545996"/>
              <a:ext cx="304942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p:gr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
        <p:nvSpPr>
          <p:cNvPr id="14" name="文本框 13">
            <a:extLst>
              <a:ext uri="{FF2B5EF4-FFF2-40B4-BE49-F238E27FC236}">
                <a16:creationId xmlns:a16="http://schemas.microsoft.com/office/drawing/2014/main" id="{6009D18E-6A29-43F5-8FD4-176E7F0A725A}"/>
              </a:ext>
            </a:extLst>
          </p:cNvPr>
          <p:cNvSpPr txBox="1"/>
          <p:nvPr/>
        </p:nvSpPr>
        <p:spPr>
          <a:xfrm>
            <a:off x="395983" y="2688401"/>
            <a:ext cx="3964682" cy="1231106"/>
          </a:xfrm>
          <a:prstGeom prst="rect">
            <a:avLst/>
          </a:prstGeom>
          <a:noFill/>
        </p:spPr>
        <p:txBody>
          <a:bodyPr wrap="square" rtlCol="0">
            <a:spAutoFit/>
          </a:bodyPr>
          <a:lstStyle/>
          <a:p>
            <a:r>
              <a:rPr lang="en-US" altLang="zh-CN" sz="2000" b="1">
                <a:solidFill>
                  <a:srgbClr val="C00000"/>
                </a:solidFill>
              </a:rPr>
              <a:t>Main Idea</a:t>
            </a:r>
          </a:p>
          <a:p>
            <a:r>
              <a:rPr lang="en-US" altLang="zh-CN"/>
              <a:t>Find the most </a:t>
            </a:r>
            <a:r>
              <a:rPr lang="en-US" altLang="zh-CN" b="1"/>
              <a:t>ambiguous</a:t>
            </a:r>
            <a:r>
              <a:rPr lang="en-US" altLang="zh-CN"/>
              <a:t> move for the current node by calculating the </a:t>
            </a:r>
            <a:r>
              <a:rPr lang="en-US" altLang="zh-CN" b="1"/>
              <a:t>entropy</a:t>
            </a:r>
            <a:r>
              <a:rPr lang="en-US" altLang="zh-CN"/>
              <a:t>.</a:t>
            </a:r>
            <a:endParaRPr lang="zh-CN" altLang="en-US" b="1"/>
          </a:p>
        </p:txBody>
      </p:sp>
      <p:sp>
        <p:nvSpPr>
          <p:cNvPr id="7" name="文本框 6">
            <a:extLst>
              <a:ext uri="{FF2B5EF4-FFF2-40B4-BE49-F238E27FC236}">
                <a16:creationId xmlns:a16="http://schemas.microsoft.com/office/drawing/2014/main" id="{2901DFED-42FA-A847-94CD-21AFD099904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277005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AECD9-C91B-7B4E-B133-A8B70C01E1BD}"/>
              </a:ext>
            </a:extLst>
          </p:cNvPr>
          <p:cNvSpPr>
            <a:spLocks noGrp="1"/>
          </p:cNvSpPr>
          <p:nvPr>
            <p:ph type="ctrTitle"/>
          </p:nvPr>
        </p:nvSpPr>
        <p:spPr/>
        <p:txBody>
          <a:bodyPr/>
          <a:lstStyle/>
          <a:p>
            <a:r>
              <a:rPr kumimoji="1" lang="en-US" altLang="zh-CN" dirty="0"/>
              <a:t>Deceptive Reinforcement Learning</a:t>
            </a:r>
            <a:endParaRPr kumimoji="1" lang="zh-CN" altLang="en-US" dirty="0"/>
          </a:p>
        </p:txBody>
      </p:sp>
      <p:sp>
        <p:nvSpPr>
          <p:cNvPr id="3" name="副标题 2">
            <a:extLst>
              <a:ext uri="{FF2B5EF4-FFF2-40B4-BE49-F238E27FC236}">
                <a16:creationId xmlns:a16="http://schemas.microsoft.com/office/drawing/2014/main" id="{ED1BAD62-9377-C641-9D7B-343964E690D0}"/>
              </a:ext>
            </a:extLst>
          </p:cNvPr>
          <p:cNvSpPr>
            <a:spLocks noGrp="1"/>
          </p:cNvSpPr>
          <p:nvPr>
            <p:ph type="subTitle" idx="1"/>
          </p:nvPr>
        </p:nvSpPr>
        <p:spPr>
          <a:xfrm>
            <a:off x="1557867" y="3602038"/>
            <a:ext cx="9144000" cy="1655762"/>
          </a:xfrm>
        </p:spPr>
        <p:txBody>
          <a:bodyPr>
            <a:normAutofit lnSpcReduction="10000"/>
          </a:bodyPr>
          <a:lstStyle/>
          <a:p>
            <a:r>
              <a:rPr kumimoji="1" lang="en-US" altLang="zh-CN" dirty="0"/>
              <a:t>Integrating Multiple Rewards using Q-Tables</a:t>
            </a:r>
          </a:p>
          <a:p>
            <a:r>
              <a:rPr kumimoji="1" lang="en-US" altLang="zh-CN" dirty="0"/>
              <a:t>Supervisor: Tim Miller</a:t>
            </a:r>
          </a:p>
          <a:p>
            <a:r>
              <a:rPr kumimoji="1" lang="en-US" altLang="zh-CN" dirty="0"/>
              <a:t>Group Members: </a:t>
            </a:r>
          </a:p>
          <a:p>
            <a:r>
              <a:rPr kumimoji="1" lang="en-US" altLang="zh-CN" dirty="0" err="1"/>
              <a:t>Yingnan</a:t>
            </a:r>
            <a:r>
              <a:rPr kumimoji="1" lang="en-US" altLang="zh-CN" dirty="0"/>
              <a:t> Shi, </a:t>
            </a:r>
            <a:r>
              <a:rPr kumimoji="1" lang="en-US" altLang="zh-CN" dirty="0" err="1"/>
              <a:t>Junchao</a:t>
            </a:r>
            <a:r>
              <a:rPr kumimoji="1" lang="en-US" altLang="zh-CN" dirty="0"/>
              <a:t> </a:t>
            </a:r>
            <a:r>
              <a:rPr kumimoji="1" lang="en-US" altLang="zh-CN" dirty="0" err="1"/>
              <a:t>Wang,Qingfeng</a:t>
            </a:r>
            <a:r>
              <a:rPr kumimoji="1" lang="en-US" altLang="zh-CN" dirty="0"/>
              <a:t> Xu</a:t>
            </a:r>
          </a:p>
          <a:p>
            <a:endParaRPr kumimoji="1" lang="zh-CN" altLang="en-US" dirty="0"/>
          </a:p>
        </p:txBody>
      </p:sp>
    </p:spTree>
    <p:extLst>
      <p:ext uri="{BB962C8B-B14F-4D97-AF65-F5344CB8AC3E}">
        <p14:creationId xmlns:p14="http://schemas.microsoft.com/office/powerpoint/2010/main" val="1741038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230EEAC-3584-4F1F-8633-6F782DBA2386}"/>
              </a:ext>
            </a:extLst>
          </p:cNvPr>
          <p:cNvGrpSpPr/>
          <p:nvPr/>
        </p:nvGrpSpPr>
        <p:grpSpPr>
          <a:xfrm>
            <a:off x="367645" y="285653"/>
            <a:ext cx="5303101" cy="4422161"/>
            <a:chOff x="386499" y="1545996"/>
            <a:chExt cx="5303101" cy="4422161"/>
          </a:xfrm>
        </p:grpSpPr>
        <p:sp>
          <p:nvSpPr>
            <p:cNvPr id="9" name="矩形 8">
              <a:extLst>
                <a:ext uri="{FF2B5EF4-FFF2-40B4-BE49-F238E27FC236}">
                  <a16:creationId xmlns:a16="http://schemas.microsoft.com/office/drawing/2014/main" id="{F01E6D64-7C6D-462F-9368-7E15B8A4BC96}"/>
                </a:ext>
              </a:extLst>
            </p:cNvPr>
            <p:cNvSpPr/>
            <p:nvPr/>
          </p:nvSpPr>
          <p:spPr>
            <a:xfrm>
              <a:off x="731520" y="3706368"/>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3FE7A9-E3FF-4236-A9C4-0816864390CA}"/>
                </a:ext>
              </a:extLst>
            </p:cNvPr>
            <p:cNvSpPr txBox="1"/>
            <p:nvPr/>
          </p:nvSpPr>
          <p:spPr>
            <a:xfrm>
              <a:off x="386499" y="1545996"/>
              <a:ext cx="311354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55DFFE-319F-4AFF-904F-E03F0F57B3B1}"/>
                    </a:ext>
                  </a:extLst>
                </p:cNvPr>
                <p:cNvSpPr txBox="1"/>
                <p:nvPr/>
              </p:nvSpPr>
              <p:spPr>
                <a:xfrm>
                  <a:off x="386499" y="1997839"/>
                  <a:ext cx="5303101" cy="3970318"/>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Pseudo code</a:t>
                  </a:r>
                </a:p>
                <a:p>
                  <a:r>
                    <a:rPr lang="en-US" altLang="zh-CN">
                      <a:latin typeface="Times New Roman" panose="02020603050405020304" pitchFamily="18" charset="0"/>
                      <a:cs typeface="Times New Roman" panose="02020603050405020304" pitchFamily="18" charset="0"/>
                    </a:rPr>
                    <a:t>q-table = self.value_iteration()</a:t>
                  </a:r>
                </a:p>
                <a:p>
                  <a:r>
                    <a:rPr lang="en-US" altLang="zh-CN">
                      <a:latin typeface="Times New Roman" panose="02020603050405020304" pitchFamily="18" charset="0"/>
                      <a:cs typeface="Times New Roman" panose="02020603050405020304" pitchFamily="18" charset="0"/>
                    </a:rPr>
                    <a:t>current node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path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while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is not the real goal, do:</a:t>
                  </a:r>
                </a:p>
                <a:p>
                  <a:r>
                    <a:rPr lang="en-US" altLang="zh-CN">
                      <a:latin typeface="Times New Roman" panose="02020603050405020304" pitchFamily="18" charset="0"/>
                      <a:cs typeface="Times New Roman" panose="02020603050405020304" pitchFamily="18" charset="0"/>
                    </a:rPr>
                    <a:t>        entropy = []</a:t>
                  </a:r>
                </a:p>
                <a:p>
                  <a:pPr lvl="1"/>
                  <a:r>
                    <a:rPr lang="en-US" altLang="zh-CN">
                      <a:latin typeface="Times New Roman" panose="02020603050405020304" pitchFamily="18" charset="0"/>
                      <a:cs typeface="Times New Roman" panose="02020603050405020304" pitchFamily="18" charset="0"/>
                    </a:rPr>
                    <a:t>for each possible next stage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of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do:</a:t>
                  </a:r>
                </a:p>
                <a:p>
                  <a:pPr lvl="1"/>
                  <a:r>
                    <a:rPr lang="en-US" altLang="zh-CN">
                      <a:latin typeface="Times New Roman" panose="02020603050405020304" pitchFamily="18" charset="0"/>
                      <a:cs typeface="Times New Roman" panose="02020603050405020304" pitchFamily="18" charset="0"/>
                    </a:rPr>
                    <a:t>	goal_set = self.pruning(</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	entro = self.cal_entropy(</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goal_set)</a:t>
                  </a:r>
                </a:p>
                <a:p>
                  <a:pPr lvl="1"/>
                  <a:r>
                    <a:rPr lang="en-US" altLang="zh-CN">
                      <a:latin typeface="Times New Roman" panose="02020603050405020304" pitchFamily="18" charset="0"/>
                      <a:cs typeface="Times New Roman" panose="02020603050405020304" pitchFamily="18" charset="0"/>
                    </a:rPr>
                    <a:t>	entropy.append((</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entro))</a:t>
                  </a: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with max entro</a:t>
                  </a:r>
                </a:p>
                <a:p>
                  <a:pPr lvl="1"/>
                  <a:r>
                    <a:rPr lang="en-US" altLang="zh-CN">
                      <a:latin typeface="Times New Roman" panose="02020603050405020304" pitchFamily="18" charset="0"/>
                      <a:cs typeface="Times New Roman" panose="02020603050405020304" pitchFamily="18" charset="0"/>
                    </a:rPr>
                    <a:t>path.append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set</a:t>
                  </a:r>
                  <a:r>
                    <a:rPr lang="en-US" altLang="zh-CN">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endParaRPr lang="en-US" altLang="zh-CN">
                    <a:latin typeface="Times New Roman" panose="02020603050405020304" pitchFamily="18" charset="0"/>
                    <a:cs typeface="Times New Roman" panose="02020603050405020304" pitchFamily="18" charset="0"/>
                  </a:endParaRPr>
                </a:p>
                <a:p>
                  <a:pPr marL="342900" indent="-342900">
                    <a:buAutoNum type="arabicPeriod"/>
                  </a:pPr>
                  <a:endParaRPr lang="zh-CN" altLang="en-US">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455DFFE-319F-4AFF-904F-E03F0F57B3B1}"/>
                    </a:ext>
                  </a:extLst>
                </p:cNvPr>
                <p:cNvSpPr txBox="1">
                  <a:spLocks noRot="1" noChangeAspect="1" noMove="1" noResize="1" noEditPoints="1" noAdjustHandles="1" noChangeArrowheads="1" noChangeShapeType="1" noTextEdit="1"/>
                </p:cNvSpPr>
                <p:nvPr/>
              </p:nvSpPr>
              <p:spPr>
                <a:xfrm>
                  <a:off x="386499" y="1997839"/>
                  <a:ext cx="5303101" cy="3970318"/>
                </a:xfrm>
                <a:prstGeom prst="rect">
                  <a:avLst/>
                </a:prstGeom>
                <a:blipFill>
                  <a:blip r:embed="rId2"/>
                  <a:stretch>
                    <a:fillRect l="-920" t="-922"/>
                  </a:stretch>
                </a:blipFill>
              </p:spPr>
              <p:txBody>
                <a:bodyPr/>
                <a:lstStyle/>
                <a:p>
                  <a:r>
                    <a:rPr lang="zh-CN" altLang="en-US">
                      <a:noFill/>
                    </a:rPr>
                    <a:t> </a:t>
                  </a:r>
                </a:p>
              </p:txBody>
            </p:sp>
          </mc:Fallback>
        </mc:AlternateContent>
      </p:grpSp>
      <p:sp>
        <p:nvSpPr>
          <p:cNvPr id="11" name="文本框 10">
            <a:extLst>
              <a:ext uri="{FF2B5EF4-FFF2-40B4-BE49-F238E27FC236}">
                <a16:creationId xmlns:a16="http://schemas.microsoft.com/office/drawing/2014/main" id="{65EFCA50-4398-4CF9-AC44-1A52A128866F}"/>
              </a:ext>
            </a:extLst>
          </p:cNvPr>
          <p:cNvSpPr txBox="1"/>
          <p:nvPr/>
        </p:nvSpPr>
        <p:spPr>
          <a:xfrm>
            <a:off x="367645" y="4522707"/>
            <a:ext cx="4958080" cy="2585323"/>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Example</a:t>
            </a:r>
          </a:p>
          <a:p>
            <a:r>
              <a:rPr lang="en-US" altLang="zh-CN">
                <a:latin typeface="Times New Roman" panose="02020603050405020304" pitchFamily="18" charset="0"/>
                <a:cs typeface="Times New Roman" panose="02020603050405020304" pitchFamily="18" charset="0"/>
              </a:rPr>
              <a:t>For S to A:</a:t>
            </a:r>
          </a:p>
          <a:p>
            <a:pPr marL="342900" indent="-342900">
              <a:buAutoNum type="arabicParenBoth"/>
            </a:pPr>
            <a:r>
              <a:rPr lang="en-US" altLang="zh-CN">
                <a:latin typeface="Times New Roman" panose="02020603050405020304" pitchFamily="18" charset="0"/>
                <a:cs typeface="Times New Roman" panose="02020603050405020304" pitchFamily="18" charset="0"/>
              </a:rPr>
              <a:t>goal_set = (g1, g2)</a:t>
            </a:r>
          </a:p>
          <a:p>
            <a:pPr marL="342900" indent="-342900">
              <a:buFontTx/>
              <a:buAutoNum type="arabicParenBoth"/>
            </a:pPr>
            <a:r>
              <a:rPr lang="en-US" altLang="zh-CN">
                <a:latin typeface="Times New Roman" panose="02020603050405020304" pitchFamily="18" charset="0"/>
                <a:cs typeface="Times New Roman" panose="02020603050405020304" pitchFamily="18" charset="0"/>
              </a:rPr>
              <a:t>entro:</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p1 = 77.876/(77.876+77.54)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p2 = 77.54/(77.876+77.54)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entro = - (p1*log(p1) + p2*log(p2))</a:t>
            </a:r>
          </a:p>
          <a:p>
            <a:pPr marL="342900" indent="-342900">
              <a:buAutoNum type="arabicParenBoth"/>
            </a:pPr>
            <a:endParaRPr lang="en-US" altLang="zh-CN">
              <a:latin typeface="Times New Roman" panose="02020603050405020304" pitchFamily="18" charset="0"/>
              <a:cs typeface="Times New Roman" panose="02020603050405020304" pitchFamily="18" charset="0"/>
            </a:endParaRPr>
          </a:p>
          <a:p>
            <a:pPr marL="342900" indent="-342900">
              <a:buAutoNum type="arabicParenBoth"/>
            </a:pPr>
            <a:endParaRPr lang="zh-CN" altLang="en-US">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
        <p:nvSpPr>
          <p:cNvPr id="8" name="文本框 7">
            <a:extLst>
              <a:ext uri="{FF2B5EF4-FFF2-40B4-BE49-F238E27FC236}">
                <a16:creationId xmlns:a16="http://schemas.microsoft.com/office/drawing/2014/main" id="{EDCABEE6-F1BC-FA43-8F32-FBE69865B7E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167184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C3C7D4E-51EA-4FE6-839A-44E7ADAED546}"/>
              </a:ext>
            </a:extLst>
          </p:cNvPr>
          <p:cNvPicPr>
            <a:picLocks noChangeAspect="1"/>
          </p:cNvPicPr>
          <p:nvPr/>
        </p:nvPicPr>
        <p:blipFill rotWithShape="1">
          <a:blip r:embed="rId2">
            <a:extLst>
              <a:ext uri="{28A0092B-C50C-407E-A947-70E740481C1C}">
                <a14:useLocalDpi xmlns:a14="http://schemas.microsoft.com/office/drawing/2010/main" val="0"/>
              </a:ext>
            </a:extLst>
          </a:blip>
          <a:srcRect l="8759" t="5824" r="3526" b="3441"/>
          <a:stretch/>
        </p:blipFill>
        <p:spPr>
          <a:xfrm>
            <a:off x="1225685" y="1663429"/>
            <a:ext cx="3696511" cy="3706238"/>
          </a:xfrm>
          <a:prstGeom prst="rect">
            <a:avLst/>
          </a:prstGeom>
        </p:spPr>
      </p:pic>
      <p:pic>
        <p:nvPicPr>
          <p:cNvPr id="7" name="图片 6">
            <a:extLst>
              <a:ext uri="{FF2B5EF4-FFF2-40B4-BE49-F238E27FC236}">
                <a16:creationId xmlns:a16="http://schemas.microsoft.com/office/drawing/2014/main" id="{B8E245F1-1388-4D5D-BED1-F342FD9B0C74}"/>
              </a:ext>
            </a:extLst>
          </p:cNvPr>
          <p:cNvPicPr>
            <a:picLocks noChangeAspect="1"/>
          </p:cNvPicPr>
          <p:nvPr/>
        </p:nvPicPr>
        <p:blipFill rotWithShape="1">
          <a:blip r:embed="rId3">
            <a:extLst>
              <a:ext uri="{28A0092B-C50C-407E-A947-70E740481C1C}">
                <a14:useLocalDpi xmlns:a14="http://schemas.microsoft.com/office/drawing/2010/main" val="0"/>
              </a:ext>
            </a:extLst>
          </a:blip>
          <a:srcRect l="1" t="2875" r="2457" b="2873"/>
          <a:stretch/>
        </p:blipFill>
        <p:spPr>
          <a:xfrm>
            <a:off x="6851005" y="1663429"/>
            <a:ext cx="3791056" cy="3706238"/>
          </a:xfrm>
          <a:prstGeom prst="rect">
            <a:avLst/>
          </a:prstGeom>
        </p:spPr>
      </p:pic>
      <p:sp>
        <p:nvSpPr>
          <p:cNvPr id="8" name="文本框 7">
            <a:extLst>
              <a:ext uri="{FF2B5EF4-FFF2-40B4-BE49-F238E27FC236}">
                <a16:creationId xmlns:a16="http://schemas.microsoft.com/office/drawing/2014/main" id="{9B5CDB63-F7C7-4341-87C0-0DBAAE3B27F0}"/>
              </a:ext>
            </a:extLst>
          </p:cNvPr>
          <p:cNvSpPr txBox="1"/>
          <p:nvPr/>
        </p:nvSpPr>
        <p:spPr>
          <a:xfrm>
            <a:off x="917420" y="505838"/>
            <a:ext cx="4313040" cy="461665"/>
          </a:xfrm>
          <a:prstGeom prst="rect">
            <a:avLst/>
          </a:prstGeom>
          <a:noFill/>
        </p:spPr>
        <p:txBody>
          <a:bodyPr wrap="none" rtlCol="0">
            <a:spAutoFit/>
          </a:bodyPr>
          <a:lstStyle/>
          <a:p>
            <a:r>
              <a:rPr lang="en-US" altLang="zh-CN" sz="2400" b="1">
                <a:latin typeface="Times New Roman" panose="02020603050405020304" pitchFamily="18" charset="0"/>
                <a:cs typeface="Times New Roman" panose="02020603050405020304" pitchFamily="18" charset="0"/>
              </a:rPr>
              <a:t>Visualization of Entropy Model</a:t>
            </a:r>
            <a:endParaRPr lang="zh-CN" altLang="en-US" sz="2400" b="1">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C9ACBA-1E44-4AE5-BF7E-F0E74A58EB53}"/>
              </a:ext>
            </a:extLst>
          </p:cNvPr>
          <p:cNvSpPr txBox="1"/>
          <p:nvPr/>
        </p:nvSpPr>
        <p:spPr>
          <a:xfrm>
            <a:off x="3429244" y="5768502"/>
            <a:ext cx="5341527" cy="369332"/>
          </a:xfrm>
          <a:prstGeom prst="rect">
            <a:avLst/>
          </a:prstGeom>
          <a:noFill/>
        </p:spPr>
        <p:txBody>
          <a:bodyPr wrap="none" rtlCol="0">
            <a:spAutoFit/>
          </a:bodyPr>
          <a:lstStyle/>
          <a:p>
            <a:r>
              <a:rPr lang="en-US" altLang="zh-CN" b="1"/>
              <a:t>Green</a:t>
            </a:r>
            <a:r>
              <a:rPr lang="en-US" altLang="zh-CN"/>
              <a:t>: start point, </a:t>
            </a:r>
            <a:r>
              <a:rPr lang="en-US" altLang="zh-CN" b="1"/>
              <a:t>Red</a:t>
            </a:r>
            <a:r>
              <a:rPr lang="en-US" altLang="zh-CN"/>
              <a:t>: real goal, </a:t>
            </a:r>
            <a:r>
              <a:rPr lang="en-US" altLang="zh-CN" b="1"/>
              <a:t>Purple</a:t>
            </a:r>
            <a:r>
              <a:rPr lang="en-US" altLang="zh-CN"/>
              <a:t>: fake goals</a:t>
            </a:r>
            <a:endParaRPr lang="zh-CN" altLang="en-US"/>
          </a:p>
        </p:txBody>
      </p:sp>
      <p:sp>
        <p:nvSpPr>
          <p:cNvPr id="6" name="文本框 5">
            <a:extLst>
              <a:ext uri="{FF2B5EF4-FFF2-40B4-BE49-F238E27FC236}">
                <a16:creationId xmlns:a16="http://schemas.microsoft.com/office/drawing/2014/main" id="{D682D435-C9D0-C54E-B2BB-2B54399ECD3A}"/>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Methods</a:t>
            </a:r>
            <a:endParaRPr kumimoji="1" lang="zh-CN" altLang="en-US" dirty="0"/>
          </a:p>
        </p:txBody>
      </p:sp>
    </p:spTree>
    <p:extLst>
      <p:ext uri="{BB962C8B-B14F-4D97-AF65-F5344CB8AC3E}">
        <p14:creationId xmlns:p14="http://schemas.microsoft.com/office/powerpoint/2010/main" val="3751748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ABA4D1-8D1C-4311-AF11-482256651B24}"/>
              </a:ext>
            </a:extLst>
          </p:cNvPr>
          <p:cNvSpPr txBox="1"/>
          <p:nvPr/>
        </p:nvSpPr>
        <p:spPr>
          <a:xfrm>
            <a:off x="1159497" y="1159496"/>
            <a:ext cx="2449379" cy="646331"/>
          </a:xfrm>
          <a:prstGeom prst="rect">
            <a:avLst/>
          </a:prstGeom>
          <a:noFill/>
        </p:spPr>
        <p:txBody>
          <a:bodyPr wrap="square" rtlCol="0">
            <a:spAutoFit/>
          </a:bodyPr>
          <a:lstStyle/>
          <a:p>
            <a:r>
              <a:rPr lang="en-US" altLang="zh-CN" sz="3600">
                <a:latin typeface="Times New Roman" panose="02020603050405020304" pitchFamily="18" charset="0"/>
                <a:cs typeface="Times New Roman" panose="02020603050405020304" pitchFamily="18" charset="0"/>
              </a:rPr>
              <a:t>Evaluation:</a:t>
            </a:r>
          </a:p>
        </p:txBody>
      </p:sp>
      <p:sp>
        <p:nvSpPr>
          <p:cNvPr id="5" name="文本框 4">
            <a:extLst>
              <a:ext uri="{FF2B5EF4-FFF2-40B4-BE49-F238E27FC236}">
                <a16:creationId xmlns:a16="http://schemas.microsoft.com/office/drawing/2014/main" id="{3FBD9375-5062-4367-97DB-CCF883048491}"/>
              </a:ext>
            </a:extLst>
          </p:cNvPr>
          <p:cNvSpPr txBox="1"/>
          <p:nvPr/>
        </p:nvSpPr>
        <p:spPr>
          <a:xfrm>
            <a:off x="1159497" y="2235277"/>
            <a:ext cx="10265789" cy="707886"/>
          </a:xfrm>
          <a:prstGeom prst="rect">
            <a:avLst/>
          </a:prstGeom>
          <a:noFill/>
        </p:spPr>
        <p:txBody>
          <a:bodyPr wrap="square" rtlCol="0">
            <a:spAutoFit/>
          </a:bodyPr>
          <a:lstStyle/>
          <a:p>
            <a:r>
              <a:rPr lang="en-US" altLang="zh-CN" sz="2000" b="1">
                <a:solidFill>
                  <a:srgbClr val="C00000"/>
                </a:solidFill>
                <a:latin typeface="Times New Roman" panose="02020603050405020304" pitchFamily="18" charset="0"/>
                <a:cs typeface="Times New Roman" panose="02020603050405020304" pitchFamily="18" charset="0"/>
              </a:rPr>
              <a:t>4</a:t>
            </a:r>
            <a:r>
              <a:rPr lang="en-US" altLang="zh-CN" sz="2000">
                <a:latin typeface="Times New Roman" panose="02020603050405020304" pitchFamily="18" charset="0"/>
                <a:cs typeface="Times New Roman" panose="02020603050405020304" pitchFamily="18" charset="0"/>
              </a:rPr>
              <a:t> models: Dummy (Astar) | Entropy | Heuristic | Original Ambiguity</a:t>
            </a:r>
            <a:endParaRPr lang="en-US" altLang="zh-CN" sz="2000" b="1">
              <a:latin typeface="Times New Roman" panose="02020603050405020304" pitchFamily="18" charset="0"/>
              <a:cs typeface="Times New Roman" panose="02020603050405020304" pitchFamily="18" charset="0"/>
            </a:endParaRPr>
          </a:p>
          <a:p>
            <a:r>
              <a:rPr lang="en-US" altLang="zh-CN" sz="2000" b="1">
                <a:solidFill>
                  <a:srgbClr val="C00000"/>
                </a:solidFill>
                <a:latin typeface="Times New Roman" panose="02020603050405020304" pitchFamily="18" charset="0"/>
                <a:cs typeface="Times New Roman" panose="02020603050405020304" pitchFamily="18" charset="0"/>
              </a:rPr>
              <a:t>33</a:t>
            </a:r>
            <a:r>
              <a:rPr lang="en-US" altLang="zh-CN" sz="2000">
                <a:latin typeface="Times New Roman" panose="02020603050405020304" pitchFamily="18" charset="0"/>
                <a:cs typeface="Times New Roman" panose="02020603050405020304" pitchFamily="18" charset="0"/>
              </a:rPr>
              <a:t> experiments = </a:t>
            </a:r>
            <a:r>
              <a:rPr lang="en-US" altLang="zh-CN" sz="2000" b="1">
                <a:solidFill>
                  <a:srgbClr val="C00000"/>
                </a:solidFill>
                <a:latin typeface="Times New Roman" panose="02020603050405020304" pitchFamily="18" charset="0"/>
                <a:cs typeface="Times New Roman" panose="02020603050405020304" pitchFamily="18" charset="0"/>
              </a:rPr>
              <a:t>3</a:t>
            </a:r>
            <a:r>
              <a:rPr lang="en-US" altLang="zh-CN" sz="2000">
                <a:latin typeface="Times New Roman" panose="02020603050405020304" pitchFamily="18" charset="0"/>
                <a:cs typeface="Times New Roman" panose="02020603050405020304" pitchFamily="18" charset="0"/>
              </a:rPr>
              <a:t> maps * </a:t>
            </a:r>
            <a:r>
              <a:rPr lang="en-US" altLang="zh-CN" sz="2000" b="1">
                <a:solidFill>
                  <a:srgbClr val="C00000"/>
                </a:solidFill>
                <a:latin typeface="Times New Roman" panose="02020603050405020304" pitchFamily="18" charset="0"/>
                <a:cs typeface="Times New Roman" panose="02020603050405020304" pitchFamily="18" charset="0"/>
              </a:rPr>
              <a:t>11</a:t>
            </a:r>
            <a:r>
              <a:rPr lang="en-US" altLang="zh-CN" sz="2000">
                <a:latin typeface="Times New Roman" panose="02020603050405020304" pitchFamily="18" charset="0"/>
                <a:cs typeface="Times New Roman" panose="02020603050405020304" pitchFamily="18" charset="0"/>
              </a:rPr>
              <a:t> configuration for each model</a:t>
            </a:r>
          </a:p>
        </p:txBody>
      </p:sp>
      <p:sp>
        <p:nvSpPr>
          <p:cNvPr id="7" name="文本框 6">
            <a:extLst>
              <a:ext uri="{FF2B5EF4-FFF2-40B4-BE49-F238E27FC236}">
                <a16:creationId xmlns:a16="http://schemas.microsoft.com/office/drawing/2014/main" id="{711BAE96-BBA3-45D0-963D-FC22D82CB637}"/>
              </a:ext>
            </a:extLst>
          </p:cNvPr>
          <p:cNvSpPr txBox="1"/>
          <p:nvPr/>
        </p:nvSpPr>
        <p:spPr>
          <a:xfrm>
            <a:off x="1159497" y="3626013"/>
            <a:ext cx="6325184" cy="1428596"/>
          </a:xfrm>
          <a:prstGeom prst="rect">
            <a:avLst/>
          </a:prstGeom>
          <a:noFill/>
        </p:spPr>
        <p:txBody>
          <a:bodyPr wrap="square" rtlCol="0">
            <a:spAutoFit/>
          </a:bodyPr>
          <a:lstStyle/>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Proportion of exposed paths against density</a:t>
            </a:r>
          </a:p>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Probability of the real goal against the density</a:t>
            </a:r>
          </a:p>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Cost ratio</a:t>
            </a:r>
            <a:endParaRPr lang="zh-CN" altLang="en-US" sz="2000"/>
          </a:p>
        </p:txBody>
      </p:sp>
      <p:sp>
        <p:nvSpPr>
          <p:cNvPr id="8" name="文本框 7">
            <a:extLst>
              <a:ext uri="{FF2B5EF4-FFF2-40B4-BE49-F238E27FC236}">
                <a16:creationId xmlns:a16="http://schemas.microsoft.com/office/drawing/2014/main" id="{D2AE16C8-1BC8-4D67-A2DA-FFE8351ED68B}"/>
              </a:ext>
            </a:extLst>
          </p:cNvPr>
          <p:cNvSpPr txBox="1"/>
          <p:nvPr/>
        </p:nvSpPr>
        <p:spPr>
          <a:xfrm>
            <a:off x="1159497" y="3256681"/>
            <a:ext cx="958917" cy="369332"/>
          </a:xfrm>
          <a:prstGeom prst="rect">
            <a:avLst/>
          </a:prstGeom>
          <a:noFill/>
        </p:spPr>
        <p:txBody>
          <a:bodyPr wrap="none" rtlCol="0">
            <a:spAutoFit/>
          </a:bodyPr>
          <a:lstStyle/>
          <a:p>
            <a:r>
              <a:rPr lang="en-US" altLang="zh-CN" b="1"/>
              <a:t>Metrics</a:t>
            </a:r>
            <a:endParaRPr lang="zh-CN" altLang="en-US" b="1"/>
          </a:p>
        </p:txBody>
      </p:sp>
      <p:sp>
        <p:nvSpPr>
          <p:cNvPr id="6" name="文本框 5">
            <a:extLst>
              <a:ext uri="{FF2B5EF4-FFF2-40B4-BE49-F238E27FC236}">
                <a16:creationId xmlns:a16="http://schemas.microsoft.com/office/drawing/2014/main" id="{61199A0D-34BF-C646-8C71-E4A4C4BAFFFE}"/>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870876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6471836"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1. Proportion of exposed paths against density</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992493"/>
                <a:ext cx="9002786" cy="1731243"/>
              </a:xfrm>
              <a:prstGeom prst="rect">
                <a:avLst/>
              </a:prstGeom>
              <a:noFill/>
            </p:spPr>
            <p:txBody>
              <a:bodyPr wrap="none" rtlCol="0">
                <a:spAutoFit/>
              </a:bodyPr>
              <a:lstStyle/>
              <a:p>
                <a:pPr>
                  <a:lnSpc>
                    <a:spcPct val="120000"/>
                  </a:lnSpc>
                </a:pPr>
                <a:r>
                  <a:rPr lang="en-US" altLang="zh-CN" b="1">
                    <a:solidFill>
                      <a:srgbClr val="C00000"/>
                    </a:solidFill>
                    <a:latin typeface="Times New Roman" panose="02020603050405020304" pitchFamily="18" charset="0"/>
                    <a:cs typeface="Times New Roman" panose="02020603050405020304" pitchFamily="18" charset="0"/>
                  </a:rPr>
                  <a:t>Definitions</a:t>
                </a:r>
              </a:p>
              <a:p>
                <a:pPr>
                  <a:lnSpc>
                    <a:spcPct val="120000"/>
                  </a:lnSpc>
                </a:pPr>
                <a:r>
                  <a:rPr lang="en-US" altLang="zh-CN">
                    <a:latin typeface="Times New Roman" panose="02020603050405020304" pitchFamily="18" charset="0"/>
                    <a:cs typeface="Times New Roman" panose="02020603050405020304" pitchFamily="18" charset="0"/>
                  </a:rPr>
                  <a:t>(1) </a:t>
                </a:r>
                <a:r>
                  <a:rPr lang="en-US" altLang="zh-CN" b="1">
                    <a:latin typeface="Times New Roman" panose="02020603050405020304" pitchFamily="18" charset="0"/>
                    <a:cs typeface="Times New Roman" panose="02020603050405020304" pitchFamily="18" charset="0"/>
                  </a:rPr>
                  <a:t>Density</a:t>
                </a:r>
                <a:r>
                  <a:rPr lang="en-US" altLang="zh-CN">
                    <a:latin typeface="Times New Roman" panose="02020603050405020304" pitchFamily="18" charset="0"/>
                    <a:cs typeface="Times New Roman" panose="02020603050405020304" pitchFamily="18" charset="0"/>
                  </a:rPr>
                  <a:t>: the node at density = x%, means the node at position = (x%*length (Path))</a:t>
                </a:r>
              </a:p>
              <a:p>
                <a:pPr>
                  <a:lnSpc>
                    <a:spcPct val="120000"/>
                  </a:lnSpc>
                </a:pPr>
                <a:r>
                  <a:rPr lang="en-US" altLang="zh-CN">
                    <a:latin typeface="Times New Roman" panose="02020603050405020304" pitchFamily="18" charset="0"/>
                    <a:cs typeface="Times New Roman" panose="02020603050405020304" pitchFamily="18" charset="0"/>
                  </a:rPr>
                  <a:t>e.g. For a path with length = 200, a node at density = 15% means it is the 30</a:t>
                </a:r>
                <a:r>
                  <a:rPr lang="en-US" altLang="zh-CN" baseline="30000">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node of this path.</a:t>
                </a:r>
              </a:p>
              <a:p>
                <a:pPr>
                  <a:lnSpc>
                    <a:spcPct val="120000"/>
                  </a:lnSpc>
                </a:pPr>
                <a:r>
                  <a:rPr lang="en-US" altLang="zh-CN">
                    <a:latin typeface="Times New Roman" panose="02020603050405020304" pitchFamily="18" charset="0"/>
                    <a:cs typeface="Times New Roman" panose="02020603050405020304" pitchFamily="18" charset="0"/>
                  </a:rPr>
                  <a:t>(2) </a:t>
                </a:r>
                <a:r>
                  <a:rPr lang="en-US" altLang="zh-CN" b="1">
                    <a:latin typeface="Times New Roman" panose="02020603050405020304" pitchFamily="18" charset="0"/>
                    <a:cs typeface="Times New Roman" panose="02020603050405020304" pitchFamily="18" charset="0"/>
                  </a:rPr>
                  <a:t>Exposed path</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 a path L at the node N, has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|O) &gt;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|O).</a:t>
                </a:r>
              </a:p>
              <a:p>
                <a:pPr>
                  <a:lnSpc>
                    <a:spcPct val="120000"/>
                  </a:lnSpc>
                </a:pPr>
                <a:r>
                  <a:rPr lang="en-US" altLang="zh-CN">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 fake goals; O: observation</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992493"/>
                <a:ext cx="9002786" cy="1731243"/>
              </a:xfrm>
              <a:prstGeom prst="rect">
                <a:avLst/>
              </a:prstGeom>
              <a:blipFill>
                <a:blip r:embed="rId2"/>
                <a:stretch>
                  <a:fillRect l="-542" t="-352" b="-4930"/>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288D2186-115F-4F8A-8DC7-CE315704987B}"/>
              </a:ext>
            </a:extLst>
          </p:cNvPr>
          <p:cNvGraphicFramePr>
            <a:graphicFrameLocks/>
          </p:cNvGraphicFramePr>
          <p:nvPr>
            <p:extLst>
              <p:ext uri="{D42A27DB-BD31-4B8C-83A1-F6EECF244321}">
                <p14:modId xmlns:p14="http://schemas.microsoft.com/office/powerpoint/2010/main" val="3563622900"/>
              </p:ext>
            </p:extLst>
          </p:nvPr>
        </p:nvGraphicFramePr>
        <p:xfrm>
          <a:off x="2395978" y="2723736"/>
          <a:ext cx="6682033" cy="3616987"/>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3A9DEA71-A40E-CD45-8F5C-FA4AED5B278D}"/>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916667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6656374"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2. Probability of the real goal against the density</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1103032"/>
                <a:ext cx="4692054" cy="1368260"/>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Definitions</a:t>
                </a:r>
              </a:p>
              <a:p>
                <a:r>
                  <a:rPr lang="en-US" altLang="zh-CN" b="1">
                    <a:latin typeface="Times New Roman" panose="02020603050405020304" pitchFamily="18" charset="0"/>
                    <a:cs typeface="Times New Roman" panose="02020603050405020304" pitchFamily="18" charset="0"/>
                  </a:rPr>
                  <a:t>Average probability of the real goal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nary>
                          <m:naryPr>
                            <m:chr m:val="∑"/>
                            <m:ctrlPr>
                              <a:rPr lang="en-US" altLang="zh-CN" i="1" smtClean="0">
                                <a:latin typeface="Cambria Math" panose="02040503050406030204" pitchFamily="18" charset="0"/>
                                <a:cs typeface="Times New Roman" panose="02020603050405020304" pitchFamily="18" charset="0"/>
                              </a:rPr>
                            </m:ctrlPr>
                          </m:naryPr>
                          <m:sub>
                            <m:r>
                              <m:rPr>
                                <m:brk m:alnAt="23"/>
                              </m:rPr>
                              <a:rPr lang="en-US" altLang="zh-CN" b="0" i="1" smtClean="0">
                                <a:latin typeface="Cambria Math" panose="02040503050406030204" pitchFamily="18" charset="0"/>
                                <a:cs typeface="Times New Roman" panose="02020603050405020304" pitchFamily="18" charset="0"/>
                              </a:rPr>
                              <m:t>1</m:t>
                            </m:r>
                          </m:sub>
                          <m:sup>
                            <m:r>
                              <a:rPr lang="en-US" altLang="zh-CN" b="0" i="1" smtClean="0">
                                <a:latin typeface="Cambria Math" panose="02040503050406030204" pitchFamily="18" charset="0"/>
                                <a:cs typeface="Times New Roman" panose="02020603050405020304" pitchFamily="18" charset="0"/>
                              </a:rPr>
                              <m:t>𝑁</m:t>
                            </m:r>
                          </m:sup>
                          <m:e>
                            <m:r>
                              <a:rPr lang="en-US" altLang="zh-CN" b="0" i="1" smtClean="0">
                                <a:latin typeface="Cambria Math" panose="02040503050406030204" pitchFamily="18" charset="0"/>
                                <a:cs typeface="Times New Roman" panose="02020603050405020304" pitchFamily="18" charset="0"/>
                              </a:rPr>
                              <m:t>𝑃</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𝑟</m:t>
                                </m:r>
                              </m:sub>
                            </m:sSub>
                            <m:r>
                              <a:rPr lang="en-US" altLang="zh-CN" b="0" i="1" smtClean="0">
                                <a:latin typeface="Cambria Math" panose="02040503050406030204" pitchFamily="18" charset="0"/>
                                <a:cs typeface="Times New Roman" panose="02020603050405020304" pitchFamily="18" charset="0"/>
                              </a:rPr>
                              <m:t>)</m:t>
                            </m:r>
                          </m:e>
                        </m:nary>
                      </m:num>
                      <m:den>
                        <m:r>
                          <a:rPr lang="en-US" altLang="zh-CN" b="0" i="1" smtClean="0">
                            <a:latin typeface="Cambria Math" panose="02040503050406030204" pitchFamily="18" charset="0"/>
                            <a:cs typeface="Times New Roman" panose="02020603050405020304" pitchFamily="18" charset="0"/>
                          </a:rPr>
                          <m:t>𝑁</m:t>
                        </m:r>
                      </m:den>
                    </m:f>
                  </m:oMath>
                </a14:m>
                <a:endParaRPr lang="en-US" altLang="zh-CN" b="1">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where N: number of experiments</a:t>
                </a:r>
              </a:p>
              <a:p>
                <a:r>
                  <a:rPr lang="en-US" altLang="zh-CN" b="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1103032"/>
                <a:ext cx="4692054" cy="1368260"/>
              </a:xfrm>
              <a:prstGeom prst="rect">
                <a:avLst/>
              </a:prstGeom>
              <a:blipFill>
                <a:blip r:embed="rId2"/>
                <a:stretch>
                  <a:fillRect l="-1039" t="-2679" b="-6250"/>
                </a:stretch>
              </a:blipFill>
            </p:spPr>
            <p:txBody>
              <a:bodyPr/>
              <a:lstStyle/>
              <a:p>
                <a:r>
                  <a:rPr lang="zh-CN" altLang="en-US">
                    <a:noFill/>
                  </a:rPr>
                  <a:t> </a:t>
                </a:r>
              </a:p>
            </p:txBody>
          </p:sp>
        </mc:Fallback>
      </mc:AlternateContent>
      <p:graphicFrame>
        <p:nvGraphicFramePr>
          <p:cNvPr id="8" name="图表 7">
            <a:extLst>
              <a:ext uri="{FF2B5EF4-FFF2-40B4-BE49-F238E27FC236}">
                <a16:creationId xmlns:a16="http://schemas.microsoft.com/office/drawing/2014/main" id="{87796875-8EAC-4A99-AF70-2BC45D08BA36}"/>
              </a:ext>
            </a:extLst>
          </p:cNvPr>
          <p:cNvGraphicFramePr>
            <a:graphicFrameLocks/>
          </p:cNvGraphicFramePr>
          <p:nvPr>
            <p:extLst>
              <p:ext uri="{D42A27DB-BD31-4B8C-83A1-F6EECF244321}">
                <p14:modId xmlns:p14="http://schemas.microsoft.com/office/powerpoint/2010/main" val="3075290662"/>
              </p:ext>
            </p:extLst>
          </p:nvPr>
        </p:nvGraphicFramePr>
        <p:xfrm>
          <a:off x="2853226" y="2721727"/>
          <a:ext cx="6485547" cy="3891328"/>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E69031CB-29FF-B640-9F8B-208D0F135F52}"/>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73057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95546" y="650450"/>
            <a:ext cx="2789546"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3. Cost ratio</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95546" y="1188280"/>
                <a:ext cx="5399235" cy="1591782"/>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a:t>
                </a:r>
              </a:p>
              <a:p>
                <a:r>
                  <a:rPr lang="en-US" altLang="zh-CN" b="1">
                    <a:latin typeface="Times New Roman" panose="02020603050405020304" pitchFamily="18" charset="0"/>
                    <a:cs typeface="Times New Roman" panose="02020603050405020304" pitchFamily="18" charset="0"/>
                  </a:rPr>
                  <a:t>Cost_ratio(i)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smtClean="0">
                            <a:latin typeface="Cambria Math" panose="02040503050406030204" pitchFamily="18" charset="0"/>
                            <a:cs typeface="Times New Roman" panose="02020603050405020304" pitchFamily="18" charset="0"/>
                          </a:rPr>
                          <m:t>𝐴</m:t>
                        </m:r>
                        <m:r>
                          <a:rPr lang="en-US" altLang="zh-CN" b="0" i="1" smtClean="0">
                            <a:latin typeface="Cambria Math" panose="02040503050406030204" pitchFamily="18" charset="0"/>
                            <a:cs typeface="Times New Roman" panose="02020603050405020304" pitchFamily="18" charset="0"/>
                          </a:rPr>
                          <m:t>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𝐴𝑉𝐺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𝐷𝑢𝑚𝑚𝑦</m:t>
                        </m:r>
                        <m:r>
                          <a:rPr lang="en-US" altLang="zh-CN" b="0" i="1" smtClean="0">
                            <a:latin typeface="Cambria Math" panose="02040503050406030204" pitchFamily="18" charset="0"/>
                            <a:cs typeface="Times New Roman" panose="02020603050405020304" pitchFamily="18" charset="0"/>
                          </a:rPr>
                          <m:t>)</m:t>
                        </m:r>
                      </m:den>
                    </m:f>
                  </m:oMath>
                </a14:m>
                <a:endParaRPr lang="en-US" altLang="zh-CN" b="1">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where i = “Dummy”, “Entropy”, “Heuristic”, “Original”</a:t>
                </a:r>
              </a:p>
              <a:p>
                <a:pPr>
                  <a:lnSpc>
                    <a:spcPct val="150000"/>
                  </a:lnSpc>
                </a:pPr>
                <a:r>
                  <a:rPr lang="en-US" altLang="zh-CN">
                    <a:latin typeface="Times New Roman" panose="02020603050405020304" pitchFamily="18" charset="0"/>
                    <a:cs typeface="Times New Roman" panose="02020603050405020304" pitchFamily="18" charset="0"/>
                  </a:rPr>
                  <a:t>(Cost is the path cost for each model.)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95546" y="1188280"/>
                <a:ext cx="5399235" cy="1591782"/>
              </a:xfrm>
              <a:prstGeom prst="rect">
                <a:avLst/>
              </a:prstGeom>
              <a:blipFill>
                <a:blip r:embed="rId2"/>
                <a:stretch>
                  <a:fillRect l="-1016" t="-2299" r="-226" b="-5364"/>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7BE5A7FD-56F1-4984-B5C7-4A2F4CC87E46}"/>
              </a:ext>
            </a:extLst>
          </p:cNvPr>
          <p:cNvGraphicFramePr>
            <a:graphicFrameLocks/>
          </p:cNvGraphicFramePr>
          <p:nvPr>
            <p:extLst>
              <p:ext uri="{D42A27DB-BD31-4B8C-83A1-F6EECF244321}">
                <p14:modId xmlns:p14="http://schemas.microsoft.com/office/powerpoint/2010/main" val="1524292703"/>
              </p:ext>
            </p:extLst>
          </p:nvPr>
        </p:nvGraphicFramePr>
        <p:xfrm>
          <a:off x="3077333" y="2849816"/>
          <a:ext cx="5762263" cy="3366659"/>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9C1DDE8D-72AD-5B4D-AC59-B5C360221DF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2531240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1744488" y="2967335"/>
            <a:ext cx="9664825" cy="1430456"/>
          </a:xfrm>
          <a:prstGeom prst="rect">
            <a:avLst/>
          </a:prstGeom>
          <a:noFill/>
        </p:spPr>
        <p:txBody>
          <a:bodyPr wrap="none" rtlCol="0">
            <a:spAutoFit/>
          </a:bodyPr>
          <a:lstStyle/>
          <a:p>
            <a:pPr>
              <a:lnSpc>
                <a:spcPct val="150000"/>
              </a:lnSpc>
            </a:pPr>
            <a:r>
              <a:rPr lang="en-US" altLang="zh-CN" sz="2000"/>
              <a:t>1. Both heuristic model and entropy model performs deception in path-planning. </a:t>
            </a:r>
          </a:p>
          <a:p>
            <a:pPr>
              <a:lnSpc>
                <a:spcPct val="150000"/>
              </a:lnSpc>
            </a:pPr>
            <a:r>
              <a:rPr lang="en-US" altLang="zh-CN" sz="2000"/>
              <a:t>2. Heuristic model: less deceptive with less cost (trade-off)</a:t>
            </a:r>
          </a:p>
          <a:p>
            <a:pPr>
              <a:lnSpc>
                <a:spcPct val="150000"/>
              </a:lnSpc>
            </a:pPr>
            <a:r>
              <a:rPr lang="en-US" altLang="zh-CN" sz="2000"/>
              <a:t>3. Entropy model:  similar deception as the original ambiguity model with similar cost. </a:t>
            </a:r>
            <a:endParaRPr lang="zh-CN" altLang="en-US" sz="2000"/>
          </a:p>
        </p:txBody>
      </p:sp>
      <p:sp>
        <p:nvSpPr>
          <p:cNvPr id="5" name="文本框 4">
            <a:extLst>
              <a:ext uri="{FF2B5EF4-FFF2-40B4-BE49-F238E27FC236}">
                <a16:creationId xmlns:a16="http://schemas.microsoft.com/office/drawing/2014/main" id="{7A6C921A-5954-4C7B-B580-218072AEBB01}"/>
              </a:ext>
            </a:extLst>
          </p:cNvPr>
          <p:cNvSpPr txBox="1"/>
          <p:nvPr/>
        </p:nvSpPr>
        <p:spPr>
          <a:xfrm>
            <a:off x="1744488" y="2193544"/>
            <a:ext cx="3611886" cy="673005"/>
          </a:xfrm>
          <a:prstGeom prst="rect">
            <a:avLst/>
          </a:prstGeom>
          <a:noFill/>
        </p:spPr>
        <p:txBody>
          <a:bodyPr wrap="none" rtlCol="0">
            <a:spAutoFit/>
          </a:bodyPr>
          <a:lstStyle/>
          <a:p>
            <a:pPr>
              <a:lnSpc>
                <a:spcPct val="150000"/>
              </a:lnSpc>
            </a:pPr>
            <a:r>
              <a:rPr lang="en-US" altLang="zh-CN" sz="2800" b="1"/>
              <a:t>Evaluation Summary:</a:t>
            </a:r>
          </a:p>
        </p:txBody>
      </p:sp>
      <p:sp>
        <p:nvSpPr>
          <p:cNvPr id="6" name="文本框 5">
            <a:extLst>
              <a:ext uri="{FF2B5EF4-FFF2-40B4-BE49-F238E27FC236}">
                <a16:creationId xmlns:a16="http://schemas.microsoft.com/office/drawing/2014/main" id="{A2B89C17-07A3-4E48-897D-D82992233905}"/>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Evaluation</a:t>
            </a:r>
            <a:endParaRPr kumimoji="1" lang="zh-CN" altLang="en-US" dirty="0"/>
          </a:p>
        </p:txBody>
      </p:sp>
    </p:spTree>
    <p:extLst>
      <p:ext uri="{BB962C8B-B14F-4D97-AF65-F5344CB8AC3E}">
        <p14:creationId xmlns:p14="http://schemas.microsoft.com/office/powerpoint/2010/main" val="4280757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2234152" y="2263226"/>
            <a:ext cx="8622873" cy="2815451"/>
          </a:xfrm>
          <a:prstGeom prst="rect">
            <a:avLst/>
          </a:prstGeom>
          <a:noFill/>
        </p:spPr>
        <p:txBody>
          <a:bodyPr wrap="none" rtlCol="0">
            <a:spAutoFit/>
          </a:bodyPr>
          <a:lstStyle/>
          <a:p>
            <a:pPr marL="342900" indent="-342900">
              <a:lnSpc>
                <a:spcPct val="150000"/>
              </a:lnSpc>
              <a:buAutoNum type="arabicPeriod"/>
            </a:pPr>
            <a:r>
              <a:rPr lang="en-US" altLang="zh-CN" sz="2000" dirty="0"/>
              <a:t>Reinforcement learning in deceptive path-planning</a:t>
            </a:r>
          </a:p>
          <a:p>
            <a:pPr marL="342900" indent="-342900">
              <a:lnSpc>
                <a:spcPct val="150000"/>
              </a:lnSpc>
              <a:buAutoNum type="arabicPeriod"/>
            </a:pPr>
            <a:r>
              <a:rPr lang="en-US" altLang="zh-CN" sz="2000" dirty="0"/>
              <a:t>Heuristic model and Entropy model with only one q-table:</a:t>
            </a:r>
            <a:br>
              <a:rPr lang="en-US" altLang="zh-CN" sz="2000" dirty="0"/>
            </a:br>
            <a:r>
              <a:rPr lang="en-US" altLang="zh-CN" sz="2000" dirty="0"/>
              <a:t>(1) Less time complexity</a:t>
            </a:r>
            <a:br>
              <a:rPr lang="en-US" altLang="zh-CN" sz="2000" dirty="0"/>
            </a:br>
            <a:r>
              <a:rPr lang="en-US" altLang="zh-CN" sz="2000" dirty="0"/>
              <a:t>(2) Less information leak</a:t>
            </a:r>
            <a:br>
              <a:rPr lang="en-US" altLang="zh-CN" sz="2000" dirty="0"/>
            </a:br>
            <a:r>
              <a:rPr lang="en-US" altLang="zh-CN" sz="2000" dirty="0"/>
              <a:t>(3) For Heuristic Model: trade-off between cost and capacity of deception</a:t>
            </a:r>
            <a:br>
              <a:rPr lang="en-US" altLang="zh-CN" sz="2000" dirty="0"/>
            </a:br>
            <a:r>
              <a:rPr lang="en-US" altLang="zh-CN" sz="2000" dirty="0"/>
              <a:t>(4) For Entropy Model: similar capacity of deception with similar path cost</a:t>
            </a:r>
            <a:endParaRPr lang="zh-CN" altLang="en-US" sz="2000" dirty="0"/>
          </a:p>
        </p:txBody>
      </p:sp>
      <p:sp>
        <p:nvSpPr>
          <p:cNvPr id="5" name="文本框 4">
            <a:extLst>
              <a:ext uri="{FF2B5EF4-FFF2-40B4-BE49-F238E27FC236}">
                <a16:creationId xmlns:a16="http://schemas.microsoft.com/office/drawing/2014/main" id="{7A6C921A-5954-4C7B-B580-218072AEBB01}"/>
              </a:ext>
            </a:extLst>
          </p:cNvPr>
          <p:cNvSpPr txBox="1"/>
          <p:nvPr/>
        </p:nvSpPr>
        <p:spPr>
          <a:xfrm>
            <a:off x="2234152" y="1489435"/>
            <a:ext cx="2066591" cy="673005"/>
          </a:xfrm>
          <a:prstGeom prst="rect">
            <a:avLst/>
          </a:prstGeom>
          <a:noFill/>
        </p:spPr>
        <p:txBody>
          <a:bodyPr wrap="none" rtlCol="0">
            <a:spAutoFit/>
          </a:bodyPr>
          <a:lstStyle/>
          <a:p>
            <a:pPr>
              <a:lnSpc>
                <a:spcPct val="150000"/>
              </a:lnSpc>
            </a:pPr>
            <a:r>
              <a:rPr lang="en-US" altLang="zh-CN" sz="2800" b="1"/>
              <a:t>Conclusion:</a:t>
            </a:r>
          </a:p>
        </p:txBody>
      </p:sp>
      <p:sp>
        <p:nvSpPr>
          <p:cNvPr id="6" name="文本框 5">
            <a:extLst>
              <a:ext uri="{FF2B5EF4-FFF2-40B4-BE49-F238E27FC236}">
                <a16:creationId xmlns:a16="http://schemas.microsoft.com/office/drawing/2014/main" id="{003613F2-AD14-FC4F-9AA8-49A9074EF1ED}"/>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Conclusion</a:t>
            </a:r>
            <a:endParaRPr kumimoji="1" lang="zh-CN" altLang="en-US" dirty="0"/>
          </a:p>
        </p:txBody>
      </p:sp>
    </p:spTree>
    <p:extLst>
      <p:ext uri="{BB962C8B-B14F-4D97-AF65-F5344CB8AC3E}">
        <p14:creationId xmlns:p14="http://schemas.microsoft.com/office/powerpoint/2010/main" val="411745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1776952" y="2851054"/>
            <a:ext cx="9541395" cy="1430392"/>
          </a:xfrm>
          <a:prstGeom prst="rect">
            <a:avLst/>
          </a:prstGeom>
          <a:noFill/>
        </p:spPr>
        <p:txBody>
          <a:bodyPr wrap="none" rtlCol="0">
            <a:spAutoFit/>
          </a:bodyPr>
          <a:lstStyle/>
          <a:p>
            <a:pPr marL="342900" indent="-342900">
              <a:lnSpc>
                <a:spcPct val="150000"/>
              </a:lnSpc>
              <a:buAutoNum type="arabicPeriod"/>
            </a:pPr>
            <a:r>
              <a:rPr lang="en-US" altLang="zh-CN" sz="2000" dirty="0"/>
              <a:t>Entropy model: complete fake pruning function in value iteration process</a:t>
            </a:r>
          </a:p>
          <a:p>
            <a:pPr marL="342900" indent="-342900">
              <a:lnSpc>
                <a:spcPct val="150000"/>
              </a:lnSpc>
              <a:buAutoNum type="arabicPeriod"/>
            </a:pPr>
            <a:r>
              <a:rPr lang="en-US" altLang="zh-CN" sz="2000" dirty="0"/>
              <a:t>Heuristic Model: </a:t>
            </a:r>
            <a:r>
              <a:rPr kumimoji="1" lang="en-US" altLang="zh-CN" sz="2000" dirty="0"/>
              <a:t>generalizing heuristic function by reinforcement </a:t>
            </a:r>
            <a:r>
              <a:rPr kumimoji="1" lang="en-US" altLang="zh-CN" sz="2000"/>
              <a:t>learning method</a:t>
            </a:r>
            <a:endParaRPr lang="en-US" altLang="zh-CN" sz="2000" dirty="0"/>
          </a:p>
          <a:p>
            <a:pPr marL="342900" indent="-342900">
              <a:lnSpc>
                <a:spcPct val="150000"/>
              </a:lnSpc>
              <a:buAutoNum type="arabicPeriod"/>
            </a:pPr>
            <a:r>
              <a:rPr lang="en-US" altLang="zh-CN" sz="2000" dirty="0"/>
              <a:t>Introduce human test</a:t>
            </a:r>
            <a:endParaRPr lang="zh-CN" altLang="en-US" sz="2000" dirty="0"/>
          </a:p>
        </p:txBody>
      </p:sp>
      <p:sp>
        <p:nvSpPr>
          <p:cNvPr id="5" name="文本框 4">
            <a:extLst>
              <a:ext uri="{FF2B5EF4-FFF2-40B4-BE49-F238E27FC236}">
                <a16:creationId xmlns:a16="http://schemas.microsoft.com/office/drawing/2014/main" id="{7A6C921A-5954-4C7B-B580-218072AEBB01}"/>
              </a:ext>
            </a:extLst>
          </p:cNvPr>
          <p:cNvSpPr txBox="1"/>
          <p:nvPr/>
        </p:nvSpPr>
        <p:spPr>
          <a:xfrm>
            <a:off x="1776952" y="2077263"/>
            <a:ext cx="2388795" cy="673005"/>
          </a:xfrm>
          <a:prstGeom prst="rect">
            <a:avLst/>
          </a:prstGeom>
          <a:noFill/>
        </p:spPr>
        <p:txBody>
          <a:bodyPr wrap="none" rtlCol="0">
            <a:spAutoFit/>
          </a:bodyPr>
          <a:lstStyle/>
          <a:p>
            <a:pPr>
              <a:lnSpc>
                <a:spcPct val="150000"/>
              </a:lnSpc>
            </a:pPr>
            <a:r>
              <a:rPr lang="en-US" altLang="zh-CN" sz="2800" b="1"/>
              <a:t>Future works:</a:t>
            </a:r>
          </a:p>
        </p:txBody>
      </p:sp>
      <p:sp>
        <p:nvSpPr>
          <p:cNvPr id="6" name="文本框 5">
            <a:extLst>
              <a:ext uri="{FF2B5EF4-FFF2-40B4-BE49-F238E27FC236}">
                <a16:creationId xmlns:a16="http://schemas.microsoft.com/office/drawing/2014/main" id="{EA5F591E-07B5-0848-A6A6-2408304A646F}"/>
              </a:ext>
            </a:extLst>
          </p:cNvPr>
          <p:cNvSpPr txBox="1"/>
          <p:nvPr/>
        </p:nvSpPr>
        <p:spPr>
          <a:xfrm>
            <a:off x="0" y="6439540"/>
            <a:ext cx="1352282" cy="369332"/>
          </a:xfrm>
          <a:prstGeom prst="rect">
            <a:avLst/>
          </a:prstGeom>
          <a:noFill/>
          <a:ln w="28575">
            <a:solidFill>
              <a:schemeClr val="tx1"/>
            </a:solidFill>
          </a:ln>
        </p:spPr>
        <p:txBody>
          <a:bodyPr wrap="square" rtlCol="0">
            <a:spAutoFit/>
          </a:bodyPr>
          <a:lstStyle/>
          <a:p>
            <a:r>
              <a:rPr kumimoji="1" lang="en-US" altLang="zh-CN" dirty="0"/>
              <a:t>Conclusion</a:t>
            </a:r>
            <a:endParaRPr kumimoji="1" lang="zh-CN" altLang="en-US" dirty="0"/>
          </a:p>
        </p:txBody>
      </p:sp>
    </p:spTree>
    <p:extLst>
      <p:ext uri="{BB962C8B-B14F-4D97-AF65-F5344CB8AC3E}">
        <p14:creationId xmlns:p14="http://schemas.microsoft.com/office/powerpoint/2010/main" val="325354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2E927-8660-2C4E-B9BC-503054E44106}"/>
              </a:ext>
            </a:extLst>
          </p:cNvPr>
          <p:cNvSpPr>
            <a:spLocks noGrp="1"/>
          </p:cNvSpPr>
          <p:nvPr>
            <p:ph type="title"/>
          </p:nvPr>
        </p:nvSpPr>
        <p:spPr/>
        <p:txBody>
          <a:bodyPr/>
          <a:lstStyle/>
          <a:p>
            <a:r>
              <a:rPr kumimoji="1" lang="en-US" altLang="zh-CN" dirty="0"/>
              <a:t>Content</a:t>
            </a:r>
            <a:endParaRPr kumimoji="1" lang="zh-CN" altLang="en-US" dirty="0"/>
          </a:p>
        </p:txBody>
      </p:sp>
      <p:sp>
        <p:nvSpPr>
          <p:cNvPr id="3" name="内容占位符 2">
            <a:extLst>
              <a:ext uri="{FF2B5EF4-FFF2-40B4-BE49-F238E27FC236}">
                <a16:creationId xmlns:a16="http://schemas.microsoft.com/office/drawing/2014/main" id="{BD863BC0-BF3D-F342-813F-12D1EFDCF91E}"/>
              </a:ext>
            </a:extLst>
          </p:cNvPr>
          <p:cNvSpPr>
            <a:spLocks noGrp="1"/>
          </p:cNvSpPr>
          <p:nvPr>
            <p:ph idx="1"/>
          </p:nvPr>
        </p:nvSpPr>
        <p:spPr/>
        <p:txBody>
          <a:bodyPr/>
          <a:lstStyle/>
          <a:p>
            <a:r>
              <a:rPr kumimoji="1" lang="en-US" altLang="zh-CN" dirty="0"/>
              <a:t>Background</a:t>
            </a:r>
          </a:p>
          <a:p>
            <a:r>
              <a:rPr kumimoji="1" lang="en-US" altLang="zh-CN" dirty="0"/>
              <a:t>Project Introduction</a:t>
            </a:r>
          </a:p>
          <a:p>
            <a:r>
              <a:rPr kumimoji="1" lang="en-US" altLang="zh-CN" dirty="0"/>
              <a:t>Methods</a:t>
            </a:r>
          </a:p>
          <a:p>
            <a:r>
              <a:rPr kumimoji="1" lang="en-US" altLang="zh-CN" dirty="0"/>
              <a:t>Evaluation</a:t>
            </a:r>
          </a:p>
          <a:p>
            <a:r>
              <a:rPr kumimoji="1" lang="en-US" altLang="zh-CN" dirty="0"/>
              <a:t>Conclusion</a:t>
            </a:r>
          </a:p>
          <a:p>
            <a:endParaRPr kumimoji="1" lang="zh-CN" altLang="en-US" dirty="0"/>
          </a:p>
        </p:txBody>
      </p:sp>
    </p:spTree>
    <p:extLst>
      <p:ext uri="{BB962C8B-B14F-4D97-AF65-F5344CB8AC3E}">
        <p14:creationId xmlns:p14="http://schemas.microsoft.com/office/powerpoint/2010/main" val="3197685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E673-9D34-7D43-9E82-0F633E4DF415}"/>
              </a:ext>
            </a:extLst>
          </p:cNvPr>
          <p:cNvSpPr>
            <a:spLocks noGrp="1"/>
          </p:cNvSpPr>
          <p:nvPr>
            <p:ph type="title"/>
          </p:nvPr>
        </p:nvSpPr>
        <p:spPr/>
        <p:txBody>
          <a:bodyPr/>
          <a:lstStyle/>
          <a:p>
            <a:r>
              <a:rPr kumimoji="1" lang="en-US" altLang="zh-CN" dirty="0"/>
              <a:t>What is deception?</a:t>
            </a:r>
            <a:endParaRPr kumimoji="1" lang="zh-CN" altLang="en-US" dirty="0"/>
          </a:p>
        </p:txBody>
      </p:sp>
      <p:pic>
        <p:nvPicPr>
          <p:cNvPr id="4" name="内容占位符 3">
            <a:extLst>
              <a:ext uri="{FF2B5EF4-FFF2-40B4-BE49-F238E27FC236}">
                <a16:creationId xmlns:a16="http://schemas.microsoft.com/office/drawing/2014/main" id="{CE5A0DBD-6AAD-FB4F-BCAB-2E809012C9A4}"/>
              </a:ext>
            </a:extLst>
          </p:cNvPr>
          <p:cNvPicPr>
            <a:picLocks noGrp="1" noChangeAspect="1"/>
          </p:cNvPicPr>
          <p:nvPr>
            <p:ph idx="1"/>
          </p:nvPr>
        </p:nvPicPr>
        <p:blipFill>
          <a:blip r:embed="rId3"/>
          <a:stretch>
            <a:fillRect/>
          </a:stretch>
        </p:blipFill>
        <p:spPr>
          <a:xfrm>
            <a:off x="1695368" y="1982861"/>
            <a:ext cx="8840110" cy="4164506"/>
          </a:xfrm>
          <a:prstGeom prst="rect">
            <a:avLst/>
          </a:prstGeom>
        </p:spPr>
      </p:pic>
      <p:sp>
        <p:nvSpPr>
          <p:cNvPr id="6" name="文本框 5">
            <a:extLst>
              <a:ext uri="{FF2B5EF4-FFF2-40B4-BE49-F238E27FC236}">
                <a16:creationId xmlns:a16="http://schemas.microsoft.com/office/drawing/2014/main" id="{CD4A2501-0ADB-554C-9216-8E4D5C19C5A4}"/>
              </a:ext>
            </a:extLst>
          </p:cNvPr>
          <p:cNvSpPr txBox="1"/>
          <p:nvPr/>
        </p:nvSpPr>
        <p:spPr>
          <a:xfrm>
            <a:off x="1695368" y="5088835"/>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1378E041-618C-304B-A68A-30EFC9428D1F}"/>
              </a:ext>
            </a:extLst>
          </p:cNvPr>
          <p:cNvSpPr txBox="1"/>
          <p:nvPr/>
        </p:nvSpPr>
        <p:spPr>
          <a:xfrm>
            <a:off x="3060342" y="4065114"/>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8" name="文本框 7">
            <a:extLst>
              <a:ext uri="{FF2B5EF4-FFF2-40B4-BE49-F238E27FC236}">
                <a16:creationId xmlns:a16="http://schemas.microsoft.com/office/drawing/2014/main" id="{58DFDEB1-0805-8B44-93E0-9206C815B5E1}"/>
              </a:ext>
            </a:extLst>
          </p:cNvPr>
          <p:cNvSpPr txBox="1"/>
          <p:nvPr/>
        </p:nvSpPr>
        <p:spPr>
          <a:xfrm>
            <a:off x="4232704" y="2972318"/>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73ABAAE6-3FE2-D649-9225-0A506BE0074C}"/>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30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a:t>Why deception?</a:t>
            </a:r>
            <a:endParaRPr kumimoji="1" lang="zh-CN" altLang="en-US" dirty="0"/>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37513" y="5367990"/>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4F07274C-411B-BB44-8112-1DA83C568C05}"/>
              </a:ext>
            </a:extLst>
          </p:cNvPr>
          <p:cNvSpPr txBox="1"/>
          <p:nvPr/>
        </p:nvSpPr>
        <p:spPr>
          <a:xfrm>
            <a:off x="3498574" y="400129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A</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D3A92788-F3C5-9946-BC7C-D3A7F3C79E4E}"/>
              </a:ext>
            </a:extLst>
          </p:cNvPr>
          <p:cNvSpPr txBox="1"/>
          <p:nvPr/>
        </p:nvSpPr>
        <p:spPr>
          <a:xfrm>
            <a:off x="3790122" y="518332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B</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E4C5AF91-55F7-1F41-AA16-DF99C2D713AB}"/>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55968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4D0C9-ACC2-D244-A3B8-02E7A897238F}"/>
              </a:ext>
            </a:extLst>
          </p:cNvPr>
          <p:cNvSpPr>
            <a:spLocks noGrp="1"/>
          </p:cNvSpPr>
          <p:nvPr>
            <p:ph type="title"/>
          </p:nvPr>
        </p:nvSpPr>
        <p:spPr/>
        <p:txBody>
          <a:bodyPr/>
          <a:lstStyle/>
          <a:p>
            <a:r>
              <a:rPr kumimoji="1" lang="en-US" altLang="zh-CN" dirty="0"/>
              <a:t>Our Deception Method</a:t>
            </a:r>
            <a:endParaRPr kumimoji="1" lang="zh-CN" altLang="en-US" dirty="0"/>
          </a:p>
        </p:txBody>
      </p:sp>
      <p:sp>
        <p:nvSpPr>
          <p:cNvPr id="5" name="文本框 4">
            <a:extLst>
              <a:ext uri="{FF2B5EF4-FFF2-40B4-BE49-F238E27FC236}">
                <a16:creationId xmlns:a16="http://schemas.microsoft.com/office/drawing/2014/main" id="{C2506CE3-F97E-B14A-BD4B-F60B1846E20B}"/>
              </a:ext>
            </a:extLst>
          </p:cNvPr>
          <p:cNvSpPr txBox="1"/>
          <p:nvPr/>
        </p:nvSpPr>
        <p:spPr>
          <a:xfrm>
            <a:off x="2051536" y="3011652"/>
            <a:ext cx="3815863" cy="914400"/>
          </a:xfrm>
          <a:prstGeom prst="rect">
            <a:avLst/>
          </a:prstGeom>
          <a:noFill/>
          <a:ln w="38100">
            <a:solidFill>
              <a:srgbClr val="C00000"/>
            </a:solidFill>
          </a:ln>
        </p:spPr>
        <p:txBody>
          <a:bodyPr wrap="square" rtlCol="0">
            <a:spAutoFit/>
          </a:bodyPr>
          <a:lstStyle/>
          <a:p>
            <a:endParaRPr kumimoji="1" lang="zh-CN" altLang="en-US" dirty="0"/>
          </a:p>
        </p:txBody>
      </p:sp>
      <p:cxnSp>
        <p:nvCxnSpPr>
          <p:cNvPr id="8" name="直线连接符 7">
            <a:extLst>
              <a:ext uri="{FF2B5EF4-FFF2-40B4-BE49-F238E27FC236}">
                <a16:creationId xmlns:a16="http://schemas.microsoft.com/office/drawing/2014/main" id="{C2767540-C3E1-0A4B-A715-3F366DA5A975}"/>
              </a:ext>
            </a:extLst>
          </p:cNvPr>
          <p:cNvCxnSpPr/>
          <p:nvPr/>
        </p:nvCxnSpPr>
        <p:spPr>
          <a:xfrm>
            <a:off x="1813774" y="2112630"/>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497DF7E2-2E63-294E-89CA-83F4AF58DDB1}"/>
              </a:ext>
            </a:extLst>
          </p:cNvPr>
          <p:cNvCxnSpPr/>
          <p:nvPr/>
        </p:nvCxnSpPr>
        <p:spPr>
          <a:xfrm>
            <a:off x="1813774" y="2898076"/>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CCC138-9E3E-E349-8700-0B75CBC4708B}"/>
              </a:ext>
            </a:extLst>
          </p:cNvPr>
          <p:cNvCxnSpPr/>
          <p:nvPr/>
        </p:nvCxnSpPr>
        <p:spPr>
          <a:xfrm>
            <a:off x="1813774" y="4037591"/>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B0B860D-E8EE-6B4B-A3B6-9616D9BB3559}"/>
              </a:ext>
            </a:extLst>
          </p:cNvPr>
          <p:cNvSpPr txBox="1"/>
          <p:nvPr/>
        </p:nvSpPr>
        <p:spPr>
          <a:xfrm>
            <a:off x="5310554" y="2240756"/>
            <a:ext cx="2971800" cy="523220"/>
          </a:xfrm>
          <a:prstGeom prst="rect">
            <a:avLst/>
          </a:prstGeom>
          <a:noFill/>
        </p:spPr>
        <p:txBody>
          <a:bodyPr wrap="square" rtlCol="0">
            <a:spAutoFit/>
          </a:bodyPr>
          <a:lstStyle/>
          <a:p>
            <a:r>
              <a:rPr kumimoji="1" lang="en-US" altLang="zh-CN" sz="2800" b="1" dirty="0"/>
              <a:t>Deception</a:t>
            </a:r>
            <a:endParaRPr kumimoji="1" lang="zh-CN" altLang="en-US" sz="2800" b="1" dirty="0"/>
          </a:p>
        </p:txBody>
      </p:sp>
      <p:sp>
        <p:nvSpPr>
          <p:cNvPr id="12" name="文本框 11">
            <a:extLst>
              <a:ext uri="{FF2B5EF4-FFF2-40B4-BE49-F238E27FC236}">
                <a16:creationId xmlns:a16="http://schemas.microsoft.com/office/drawing/2014/main" id="{AEAFFD87-22E3-3E4A-841A-14955DDE10DF}"/>
              </a:ext>
            </a:extLst>
          </p:cNvPr>
          <p:cNvSpPr txBox="1"/>
          <p:nvPr/>
        </p:nvSpPr>
        <p:spPr>
          <a:xfrm>
            <a:off x="2667000" y="3057830"/>
            <a:ext cx="2971800" cy="954107"/>
          </a:xfrm>
          <a:prstGeom prst="rect">
            <a:avLst/>
          </a:prstGeom>
          <a:noFill/>
        </p:spPr>
        <p:txBody>
          <a:bodyPr wrap="square" rtlCol="0">
            <a:spAutoFit/>
          </a:bodyPr>
          <a:lstStyle/>
          <a:p>
            <a:pPr algn="ctr"/>
            <a:r>
              <a:rPr kumimoji="1" lang="en-US" altLang="zh-CN" sz="2800" dirty="0"/>
              <a:t>Dissimulation</a:t>
            </a:r>
          </a:p>
          <a:p>
            <a:pPr algn="ctr"/>
            <a:r>
              <a:rPr kumimoji="1" lang="en-US" altLang="zh-CN" sz="2800" dirty="0"/>
              <a:t>(Hiding the real)</a:t>
            </a:r>
            <a:endParaRPr kumimoji="1" lang="zh-CN" altLang="en-US" sz="2800" dirty="0"/>
          </a:p>
        </p:txBody>
      </p:sp>
      <p:sp>
        <p:nvSpPr>
          <p:cNvPr id="13" name="文本框 12">
            <a:extLst>
              <a:ext uri="{FF2B5EF4-FFF2-40B4-BE49-F238E27FC236}">
                <a16:creationId xmlns:a16="http://schemas.microsoft.com/office/drawing/2014/main" id="{0CA694D4-D4D7-2C45-BD25-23D833EE96ED}"/>
              </a:ext>
            </a:extLst>
          </p:cNvPr>
          <p:cNvSpPr txBox="1"/>
          <p:nvPr/>
        </p:nvSpPr>
        <p:spPr>
          <a:xfrm>
            <a:off x="7022123" y="3032177"/>
            <a:ext cx="3676645" cy="954107"/>
          </a:xfrm>
          <a:prstGeom prst="rect">
            <a:avLst/>
          </a:prstGeom>
          <a:noFill/>
        </p:spPr>
        <p:txBody>
          <a:bodyPr wrap="square" rtlCol="0">
            <a:spAutoFit/>
          </a:bodyPr>
          <a:lstStyle/>
          <a:p>
            <a:pPr algn="ctr"/>
            <a:r>
              <a:rPr kumimoji="1" lang="en-US" altLang="zh-CN" sz="2800" dirty="0"/>
              <a:t>Simulation</a:t>
            </a:r>
          </a:p>
          <a:p>
            <a:pPr algn="ctr"/>
            <a:r>
              <a:rPr kumimoji="1" lang="en-US" altLang="zh-CN" sz="2800" dirty="0"/>
              <a:t>(Showing the false)</a:t>
            </a:r>
            <a:endParaRPr kumimoji="1" lang="zh-CN" altLang="en-US" sz="2800" dirty="0"/>
          </a:p>
        </p:txBody>
      </p:sp>
      <p:cxnSp>
        <p:nvCxnSpPr>
          <p:cNvPr id="15" name="直线连接符 14">
            <a:extLst>
              <a:ext uri="{FF2B5EF4-FFF2-40B4-BE49-F238E27FC236}">
                <a16:creationId xmlns:a16="http://schemas.microsoft.com/office/drawing/2014/main" id="{4DBEEBC2-038C-FA45-9841-45E196BDC4FF}"/>
              </a:ext>
            </a:extLst>
          </p:cNvPr>
          <p:cNvCxnSpPr>
            <a:cxnSpLocks/>
          </p:cNvCxnSpPr>
          <p:nvPr/>
        </p:nvCxnSpPr>
        <p:spPr>
          <a:xfrm>
            <a:off x="6095999" y="2898076"/>
            <a:ext cx="0" cy="11395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0B1E9DF-6C80-5140-824C-8ADE161E58DD}"/>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88150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23CEE-20D3-B947-9D76-FE6F5FA0FD08}"/>
              </a:ext>
            </a:extLst>
          </p:cNvPr>
          <p:cNvSpPr>
            <a:spLocks noGrp="1"/>
          </p:cNvSpPr>
          <p:nvPr>
            <p:ph type="title"/>
          </p:nvPr>
        </p:nvSpPr>
        <p:spPr/>
        <p:txBody>
          <a:bodyPr/>
          <a:lstStyle/>
          <a:p>
            <a:r>
              <a:rPr kumimoji="1" lang="en-US" altLang="zh-CN" dirty="0"/>
              <a:t>What is Reinforcement Learning?</a:t>
            </a:r>
            <a:endParaRPr kumimoji="1" lang="zh-CN" altLang="en-US" dirty="0"/>
          </a:p>
        </p:txBody>
      </p:sp>
      <p:pic>
        <p:nvPicPr>
          <p:cNvPr id="5" name="内容占位符 4">
            <a:extLst>
              <a:ext uri="{FF2B5EF4-FFF2-40B4-BE49-F238E27FC236}">
                <a16:creationId xmlns:a16="http://schemas.microsoft.com/office/drawing/2014/main" id="{406A6478-F3FE-1D4A-B984-4BA628940B9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5704" y="1928191"/>
            <a:ext cx="3751220" cy="3617844"/>
          </a:xfrm>
        </p:spPr>
      </p:pic>
      <p:pic>
        <p:nvPicPr>
          <p:cNvPr id="3" name="图片 2">
            <a:extLst>
              <a:ext uri="{FF2B5EF4-FFF2-40B4-BE49-F238E27FC236}">
                <a16:creationId xmlns:a16="http://schemas.microsoft.com/office/drawing/2014/main" id="{9FE65272-FB50-3641-8BF9-C5A20A208D0D}"/>
              </a:ext>
            </a:extLst>
          </p:cNvPr>
          <p:cNvPicPr>
            <a:picLocks noChangeAspect="1"/>
          </p:cNvPicPr>
          <p:nvPr/>
        </p:nvPicPr>
        <p:blipFill>
          <a:blip r:embed="rId5"/>
          <a:stretch>
            <a:fillRect/>
          </a:stretch>
        </p:blipFill>
        <p:spPr>
          <a:xfrm>
            <a:off x="2870610" y="3011556"/>
            <a:ext cx="9156849" cy="1325563"/>
          </a:xfrm>
          <a:prstGeom prst="rect">
            <a:avLst/>
          </a:prstGeom>
        </p:spPr>
      </p:pic>
      <p:sp>
        <p:nvSpPr>
          <p:cNvPr id="7" name="文本框 6">
            <a:extLst>
              <a:ext uri="{FF2B5EF4-FFF2-40B4-BE49-F238E27FC236}">
                <a16:creationId xmlns:a16="http://schemas.microsoft.com/office/drawing/2014/main" id="{D497084B-59D1-9243-B1B0-C8811D89B991}"/>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787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3112-F718-1E47-A615-5FC9CACEB333}"/>
              </a:ext>
            </a:extLst>
          </p:cNvPr>
          <p:cNvSpPr>
            <a:spLocks noGrp="1"/>
          </p:cNvSpPr>
          <p:nvPr>
            <p:ph type="title"/>
          </p:nvPr>
        </p:nvSpPr>
        <p:spPr/>
        <p:txBody>
          <a:bodyPr/>
          <a:lstStyle/>
          <a:p>
            <a:r>
              <a:rPr kumimoji="1" lang="en-US" altLang="zh-CN" dirty="0"/>
              <a:t>Q-Learning</a:t>
            </a:r>
            <a:endParaRPr kumimoji="1" lang="zh-CN" altLang="en-US" dirty="0"/>
          </a:p>
        </p:txBody>
      </p:sp>
      <p:pic>
        <p:nvPicPr>
          <p:cNvPr id="5" name="图片 4">
            <a:extLst>
              <a:ext uri="{FF2B5EF4-FFF2-40B4-BE49-F238E27FC236}">
                <a16:creationId xmlns:a16="http://schemas.microsoft.com/office/drawing/2014/main" id="{D5D6A5D8-0290-E94D-8993-4EFFABD71D3F}"/>
              </a:ext>
            </a:extLst>
          </p:cNvPr>
          <p:cNvPicPr>
            <a:picLocks noChangeAspect="1"/>
          </p:cNvPicPr>
          <p:nvPr/>
        </p:nvPicPr>
        <p:blipFill>
          <a:blip r:embed="rId3"/>
          <a:stretch>
            <a:fillRect/>
          </a:stretch>
        </p:blipFill>
        <p:spPr>
          <a:xfrm>
            <a:off x="838200" y="2426184"/>
            <a:ext cx="3457713" cy="2734416"/>
          </a:xfrm>
          <a:prstGeom prst="rect">
            <a:avLst/>
          </a:prstGeom>
        </p:spPr>
      </p:pic>
      <p:pic>
        <p:nvPicPr>
          <p:cNvPr id="7" name="图片 6">
            <a:extLst>
              <a:ext uri="{FF2B5EF4-FFF2-40B4-BE49-F238E27FC236}">
                <a16:creationId xmlns:a16="http://schemas.microsoft.com/office/drawing/2014/main" id="{4A695F7E-CEE9-0F4C-A8FC-5D611ADBD56C}"/>
              </a:ext>
            </a:extLst>
          </p:cNvPr>
          <p:cNvPicPr>
            <a:picLocks noChangeAspect="1"/>
          </p:cNvPicPr>
          <p:nvPr/>
        </p:nvPicPr>
        <p:blipFill rotWithShape="1">
          <a:blip r:embed="rId4"/>
          <a:srcRect l="50000"/>
          <a:stretch/>
        </p:blipFill>
        <p:spPr>
          <a:xfrm>
            <a:off x="7140715" y="2220818"/>
            <a:ext cx="3797800" cy="2734416"/>
          </a:xfrm>
          <a:prstGeom prst="rect">
            <a:avLst/>
          </a:prstGeom>
        </p:spPr>
      </p:pic>
      <p:sp>
        <p:nvSpPr>
          <p:cNvPr id="8" name="虚尾箭头 7">
            <a:extLst>
              <a:ext uri="{FF2B5EF4-FFF2-40B4-BE49-F238E27FC236}">
                <a16:creationId xmlns:a16="http://schemas.microsoft.com/office/drawing/2014/main" id="{8876BB51-1496-F04A-AF59-A108AC265F14}"/>
              </a:ext>
            </a:extLst>
          </p:cNvPr>
          <p:cNvSpPr/>
          <p:nvPr/>
        </p:nvSpPr>
        <p:spPr>
          <a:xfrm>
            <a:off x="5064538" y="3429000"/>
            <a:ext cx="1550504" cy="546652"/>
          </a:xfrm>
          <a:prstGeom prst="strip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3A26ACC-51F4-6E46-B121-773B7EA10E9E}"/>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388967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3A008-09DA-1B4D-9CDD-96421B25CCDD}"/>
              </a:ext>
            </a:extLst>
          </p:cNvPr>
          <p:cNvSpPr>
            <a:spLocks noGrp="1"/>
          </p:cNvSpPr>
          <p:nvPr>
            <p:ph type="title"/>
          </p:nvPr>
        </p:nvSpPr>
        <p:spPr/>
        <p:txBody>
          <a:bodyPr/>
          <a:lstStyle/>
          <a:p>
            <a:r>
              <a:rPr kumimoji="1" lang="en-US" altLang="zh-CN" dirty="0"/>
              <a:t>Why Reinforcement Learning? </a:t>
            </a:r>
            <a:endParaRPr kumimoji="1" lang="zh-CN" altLang="en-US" dirty="0"/>
          </a:p>
        </p:txBody>
      </p:sp>
      <p:sp>
        <p:nvSpPr>
          <p:cNvPr id="3" name="内容占位符 2">
            <a:extLst>
              <a:ext uri="{FF2B5EF4-FFF2-40B4-BE49-F238E27FC236}">
                <a16:creationId xmlns:a16="http://schemas.microsoft.com/office/drawing/2014/main" id="{F0DBB3CD-9704-B949-AA5C-0DCCF74489C2}"/>
              </a:ext>
            </a:extLst>
          </p:cNvPr>
          <p:cNvSpPr>
            <a:spLocks noGrp="1"/>
          </p:cNvSpPr>
          <p:nvPr>
            <p:ph idx="1"/>
          </p:nvPr>
        </p:nvSpPr>
        <p:spPr>
          <a:xfrm>
            <a:off x="838201" y="1825625"/>
            <a:ext cx="5058746" cy="4351338"/>
          </a:xfrm>
        </p:spPr>
        <p:txBody>
          <a:bodyPr/>
          <a:lstStyle/>
          <a:p>
            <a:r>
              <a:rPr kumimoji="1" lang="en-US" altLang="zh-CN" b="1" dirty="0"/>
              <a:t>Model-based Method</a:t>
            </a:r>
          </a:p>
          <a:p>
            <a:pPr marL="514350" indent="-514350">
              <a:buFont typeface="+mj-lt"/>
              <a:buAutoNum type="arabicPeriod"/>
            </a:pP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   </a:t>
            </a:r>
          </a:p>
          <a:p>
            <a:pPr marL="514350" indent="-514350">
              <a:buFont typeface="+mj-lt"/>
              <a:buAutoNum type="arabicPeriod"/>
            </a:pPr>
            <a:r>
              <a:rPr lang="es-ES" altLang="zh-CN" dirty="0"/>
              <a:t>A formula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LDP </a:t>
            </a:r>
          </a:p>
          <a:p>
            <a:pPr marL="514350" indent="-514350">
              <a:buFont typeface="+mj-lt"/>
              <a:buAutoNum type="arabicPeriod"/>
            </a:pPr>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endParaRPr kumimoji="1" lang="es-ES" altLang="zh-CN" dirty="0"/>
          </a:p>
        </p:txBody>
      </p:sp>
      <p:sp>
        <p:nvSpPr>
          <p:cNvPr id="4" name="内容占位符 2">
            <a:extLst>
              <a:ext uri="{FF2B5EF4-FFF2-40B4-BE49-F238E27FC236}">
                <a16:creationId xmlns:a16="http://schemas.microsoft.com/office/drawing/2014/main" id="{D5FD1E49-D49B-474B-A3BE-462AA274A7C9}"/>
              </a:ext>
            </a:extLst>
          </p:cNvPr>
          <p:cNvSpPr txBox="1">
            <a:spLocks/>
          </p:cNvSpPr>
          <p:nvPr/>
        </p:nvSpPr>
        <p:spPr>
          <a:xfrm>
            <a:off x="6096000" y="1825625"/>
            <a:ext cx="48469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Model-free method-RL</a:t>
            </a:r>
          </a:p>
          <a:p>
            <a:pPr marL="514350" indent="-514350">
              <a:buFont typeface="+mj-lt"/>
              <a:buAutoNum type="arabicPeriod"/>
            </a:pPr>
            <a:r>
              <a:rPr lang="es-ES" altLang="zh-CN" dirty="0" err="1"/>
              <a:t>Only</a:t>
            </a:r>
            <a:r>
              <a:rPr lang="es-ES" altLang="zh-CN" dirty="0"/>
              <a:t> </a:t>
            </a:r>
            <a:r>
              <a:rPr lang="es-ES" altLang="zh-CN" dirty="0" err="1"/>
              <a:t>rely</a:t>
            </a:r>
            <a:r>
              <a:rPr lang="es-ES" altLang="zh-CN" dirty="0"/>
              <a:t> </a:t>
            </a:r>
            <a:r>
              <a:rPr lang="es-ES" altLang="zh-CN" dirty="0" err="1"/>
              <a:t>on</a:t>
            </a:r>
            <a:r>
              <a:rPr lang="es-ES" altLang="zh-CN" dirty="0"/>
              <a:t> real </a:t>
            </a:r>
            <a:r>
              <a:rPr lang="es-ES" altLang="zh-CN" dirty="0" err="1"/>
              <a:t>samples</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environment</a:t>
            </a:r>
            <a:endParaRPr lang="es-ES" altLang="zh-CN" dirty="0"/>
          </a:p>
          <a:p>
            <a:pPr marL="514350" indent="-514350">
              <a:buFont typeface="+mj-lt"/>
              <a:buAutoNum type="arabicPeriod"/>
            </a:pPr>
            <a:r>
              <a:rPr kumimoji="1" lang="en-US" altLang="zh-CN" dirty="0"/>
              <a:t>Example: Ambiguity Model</a:t>
            </a:r>
          </a:p>
          <a:p>
            <a:pPr marL="914400" lvl="1" indent="-457200">
              <a:buFont typeface="+mj-lt"/>
              <a:buAutoNum type="arabicPeriod"/>
            </a:pPr>
            <a:r>
              <a:rPr lang="es-ES" altLang="zh-CN" dirty="0" err="1"/>
              <a:t>maximise</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endParaRPr lang="es-ES" altLang="zh-CN" dirty="0"/>
          </a:p>
          <a:p>
            <a:pPr marL="914400" lvl="1" indent="-457200">
              <a:buFont typeface="+mj-lt"/>
              <a:buAutoNum type="arabicPeriod"/>
            </a:pPr>
            <a:r>
              <a:rPr kumimoji="1" lang="es-ES" altLang="zh-CN" dirty="0" err="1"/>
              <a:t>Problem</a:t>
            </a:r>
            <a:r>
              <a:rPr kumimoji="1"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zh-CN" altLang="en-US" dirty="0"/>
          </a:p>
        </p:txBody>
      </p:sp>
      <p:sp>
        <p:nvSpPr>
          <p:cNvPr id="6" name="文本框 5">
            <a:extLst>
              <a:ext uri="{FF2B5EF4-FFF2-40B4-BE49-F238E27FC236}">
                <a16:creationId xmlns:a16="http://schemas.microsoft.com/office/drawing/2014/main" id="{CBCB9662-EBF3-E940-A137-D7E5576AA7C3}"/>
              </a:ext>
            </a:extLst>
          </p:cNvPr>
          <p:cNvSpPr txBox="1"/>
          <p:nvPr/>
        </p:nvSpPr>
        <p:spPr>
          <a:xfrm>
            <a:off x="0" y="6439540"/>
            <a:ext cx="1695368" cy="369332"/>
          </a:xfrm>
          <a:prstGeom prst="rect">
            <a:avLst/>
          </a:prstGeom>
          <a:noFill/>
          <a:ln w="28575">
            <a:solidFill>
              <a:schemeClr val="tx1"/>
            </a:solidFill>
          </a:ln>
        </p:spPr>
        <p:txBody>
          <a:bodyPr wrap="square" rtlCol="0">
            <a:spAutoFit/>
          </a:bodyPr>
          <a:lstStyle/>
          <a:p>
            <a:r>
              <a:rPr kumimoji="1" lang="en-US" altLang="zh-CN" dirty="0"/>
              <a:t>Background</a:t>
            </a:r>
            <a:endParaRPr kumimoji="1" lang="zh-CN" altLang="en-US" dirty="0"/>
          </a:p>
        </p:txBody>
      </p:sp>
    </p:spTree>
    <p:extLst>
      <p:ext uri="{BB962C8B-B14F-4D97-AF65-F5344CB8AC3E}">
        <p14:creationId xmlns:p14="http://schemas.microsoft.com/office/powerpoint/2010/main" val="28637512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1373</Words>
  <Application>Microsoft Macintosh PowerPoint</Application>
  <PresentationFormat>宽屏</PresentationFormat>
  <Paragraphs>202</Paragraphs>
  <Slides>28</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等线 Light</vt:lpstr>
      <vt:lpstr>Arial</vt:lpstr>
      <vt:lpstr>Cambria Math</vt:lpstr>
      <vt:lpstr>Times</vt:lpstr>
      <vt:lpstr>Times New Roman</vt:lpstr>
      <vt:lpstr>Office 主题​​</vt:lpstr>
      <vt:lpstr>Start with Qingfeng</vt:lpstr>
      <vt:lpstr>Deceptive Reinforcement Learning</vt:lpstr>
      <vt:lpstr>Content</vt:lpstr>
      <vt:lpstr>What is deception?</vt:lpstr>
      <vt:lpstr>Why deception?</vt:lpstr>
      <vt:lpstr>Our Deception Method</vt:lpstr>
      <vt:lpstr>What is Reinforcement Learning?</vt:lpstr>
      <vt:lpstr>Q-Learning</vt:lpstr>
      <vt:lpstr>Why Reinforcement Learning? </vt:lpstr>
      <vt:lpstr>Last Deceptive Point Example</vt:lpstr>
      <vt:lpstr>Continues by Junchao</vt:lpstr>
      <vt:lpstr>Our Directions and Models</vt:lpstr>
      <vt:lpstr>Our Directions and Models</vt:lpstr>
      <vt:lpstr>Model 1: Heuristic Model</vt:lpstr>
      <vt:lpstr>Model 1: Heuristic Model</vt:lpstr>
      <vt:lpstr>Model 1: Heuristic Model</vt:lpstr>
      <vt:lpstr>PowerPoint 演示文稿</vt:lpstr>
      <vt:lpstr>Then Yingnan till the 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英男</dc:creator>
  <cp:lastModifiedBy>qingfeng xu</cp:lastModifiedBy>
  <cp:revision>42</cp:revision>
  <dcterms:created xsi:type="dcterms:W3CDTF">2020-05-25T11:34:53Z</dcterms:created>
  <dcterms:modified xsi:type="dcterms:W3CDTF">2020-05-27T07:35:28Z</dcterms:modified>
</cp:coreProperties>
</file>